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61" r:id="rId3"/>
    <p:sldId id="362" r:id="rId4"/>
    <p:sldId id="321" r:id="rId5"/>
    <p:sldId id="399" r:id="rId6"/>
    <p:sldId id="400" r:id="rId7"/>
    <p:sldId id="401" r:id="rId8"/>
    <p:sldId id="292" r:id="rId9"/>
    <p:sldId id="406" r:id="rId10"/>
    <p:sldId id="402" r:id="rId11"/>
    <p:sldId id="415" r:id="rId12"/>
    <p:sldId id="360" r:id="rId13"/>
    <p:sldId id="414" r:id="rId14"/>
    <p:sldId id="407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26">
          <p15:clr>
            <a:srgbClr val="A4A3A4"/>
          </p15:clr>
        </p15:guide>
        <p15:guide id="2" orient="horz" pos="830">
          <p15:clr>
            <a:srgbClr val="A4A3A4"/>
          </p15:clr>
        </p15:guide>
        <p15:guide id="3" orient="horz" pos="1025">
          <p15:clr>
            <a:srgbClr val="A4A3A4"/>
          </p15:clr>
        </p15:guide>
        <p15:guide id="4" orient="horz" pos="1962">
          <p15:clr>
            <a:srgbClr val="A4A3A4"/>
          </p15:clr>
        </p15:guide>
        <p15:guide id="5" orient="horz" pos="894">
          <p15:clr>
            <a:srgbClr val="A4A3A4"/>
          </p15:clr>
        </p15:guide>
        <p15:guide id="6" orient="horz" pos="1555">
          <p15:clr>
            <a:srgbClr val="A4A3A4"/>
          </p15:clr>
        </p15:guide>
        <p15:guide id="7" orient="horz" pos="2824">
          <p15:clr>
            <a:srgbClr val="A4A3A4"/>
          </p15:clr>
        </p15:guide>
        <p15:guide id="8" orient="horz" pos="1942">
          <p15:clr>
            <a:srgbClr val="A4A3A4"/>
          </p15:clr>
        </p15:guide>
        <p15:guide id="9" orient="horz" pos="2061">
          <p15:clr>
            <a:srgbClr val="A4A3A4"/>
          </p15:clr>
        </p15:guide>
        <p15:guide id="10" orient="horz" pos="1347">
          <p15:clr>
            <a:srgbClr val="A4A3A4"/>
          </p15:clr>
        </p15:guide>
        <p15:guide id="11" orient="horz" pos="1367">
          <p15:clr>
            <a:srgbClr val="A4A3A4"/>
          </p15:clr>
        </p15:guide>
        <p15:guide id="12" pos="3245">
          <p15:clr>
            <a:srgbClr val="A4A3A4"/>
          </p15:clr>
        </p15:guide>
        <p15:guide id="13">
          <p15:clr>
            <a:srgbClr val="A4A3A4"/>
          </p15:clr>
        </p15:guide>
        <p15:guide id="14" pos="1770">
          <p15:clr>
            <a:srgbClr val="A4A3A4"/>
          </p15:clr>
        </p15:guide>
        <p15:guide id="15" pos="1361">
          <p15:clr>
            <a:srgbClr val="A4A3A4"/>
          </p15:clr>
        </p15:guide>
        <p15:guide id="16" pos="37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2D050"/>
    <a:srgbClr val="FFFFFF"/>
    <a:srgbClr val="E0ED65"/>
    <a:srgbClr val="E2ECEE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95" autoAdjust="0"/>
    <p:restoredTop sz="76820" autoAdjust="0"/>
  </p:normalViewPr>
  <p:slideViewPr>
    <p:cSldViewPr snapToGrid="0" showGuides="1">
      <p:cViewPr varScale="1">
        <p:scale>
          <a:sx n="61" d="100"/>
          <a:sy n="61" d="100"/>
        </p:scale>
        <p:origin x="1656" y="38"/>
      </p:cViewPr>
      <p:guideLst>
        <p:guide orient="horz" pos="3026"/>
        <p:guide orient="horz" pos="830"/>
        <p:guide orient="horz" pos="1025"/>
        <p:guide orient="horz" pos="1962"/>
        <p:guide orient="horz" pos="894"/>
        <p:guide orient="horz" pos="1555"/>
        <p:guide orient="horz" pos="2824"/>
        <p:guide orient="horz" pos="1942"/>
        <p:guide orient="horz" pos="2061"/>
        <p:guide orient="horz" pos="1347"/>
        <p:guide orient="horz" pos="1367"/>
        <p:guide pos="3245"/>
        <p:guide/>
        <p:guide pos="1770"/>
        <p:guide pos="1361"/>
        <p:guide pos="3772"/>
      </p:guideLst>
    </p:cSldViewPr>
  </p:slideViewPr>
  <p:outlineViewPr>
    <p:cViewPr>
      <p:scale>
        <a:sx n="33" d="100"/>
        <a:sy n="33" d="100"/>
      </p:scale>
      <p:origin x="0" y="1161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R:\reports\compa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compact!$B$10</c:f>
              <c:strCache>
                <c:ptCount val="1"/>
                <c:pt idx="0">
                  <c:v>0 unk</c:v>
                </c:pt>
              </c:strCache>
            </c:strRef>
          </c:tx>
          <c:invertIfNegative val="0"/>
          <c:cat>
            <c:strRef>
              <c:f>compact!$C$9:$E$9</c:f>
              <c:strCache>
                <c:ptCount val="3"/>
                <c:pt idx="0">
                  <c:v>AO</c:v>
                </c:pt>
                <c:pt idx="1">
                  <c:v>A</c:v>
                </c:pt>
                <c:pt idx="2">
                  <c:v>O</c:v>
                </c:pt>
              </c:strCache>
            </c:strRef>
          </c:cat>
          <c:val>
            <c:numRef>
              <c:f>compact!$C$10:$E$10</c:f>
              <c:numCache>
                <c:formatCode>General</c:formatCode>
                <c:ptCount val="3"/>
                <c:pt idx="0">
                  <c:v>2.2000000000000002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B-42E0-AD1E-FBF28CDCCE25}"/>
            </c:ext>
          </c:extLst>
        </c:ser>
        <c:ser>
          <c:idx val="1"/>
          <c:order val="1"/>
          <c:tx>
            <c:strRef>
              <c:f>compact!$B$11</c:f>
              <c:strCache>
                <c:ptCount val="1"/>
                <c:pt idx="0">
                  <c:v>1 unk</c:v>
                </c:pt>
              </c:strCache>
            </c:strRef>
          </c:tx>
          <c:invertIfNegative val="0"/>
          <c:cat>
            <c:strRef>
              <c:f>compact!$C$9:$E$9</c:f>
              <c:strCache>
                <c:ptCount val="3"/>
                <c:pt idx="0">
                  <c:v>AO</c:v>
                </c:pt>
                <c:pt idx="1">
                  <c:v>A</c:v>
                </c:pt>
                <c:pt idx="2">
                  <c:v>O</c:v>
                </c:pt>
              </c:strCache>
            </c:strRef>
          </c:cat>
          <c:val>
            <c:numRef>
              <c:f>compact!$C$11:$E$11</c:f>
              <c:numCache>
                <c:formatCode>General</c:formatCode>
                <c:ptCount val="3"/>
                <c:pt idx="0">
                  <c:v>1.8</c:v>
                </c:pt>
                <c:pt idx="1">
                  <c:v>1.8</c:v>
                </c:pt>
                <c:pt idx="2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BB-42E0-AD1E-FBF28CDCCE25}"/>
            </c:ext>
          </c:extLst>
        </c:ser>
        <c:ser>
          <c:idx val="2"/>
          <c:order val="2"/>
          <c:tx>
            <c:strRef>
              <c:f>compact!$B$12</c:f>
              <c:strCache>
                <c:ptCount val="1"/>
                <c:pt idx="0">
                  <c:v>2 unk</c:v>
                </c:pt>
              </c:strCache>
            </c:strRef>
          </c:tx>
          <c:invertIfNegative val="0"/>
          <c:cat>
            <c:strRef>
              <c:f>compact!$C$9:$E$9</c:f>
              <c:strCache>
                <c:ptCount val="3"/>
                <c:pt idx="0">
                  <c:v>AO</c:v>
                </c:pt>
                <c:pt idx="1">
                  <c:v>A</c:v>
                </c:pt>
                <c:pt idx="2">
                  <c:v>O</c:v>
                </c:pt>
              </c:strCache>
            </c:strRef>
          </c:cat>
          <c:val>
            <c:numRef>
              <c:f>compact!$C$12:$E$12</c:f>
              <c:numCache>
                <c:formatCode>General</c:formatCode>
                <c:ptCount val="3"/>
                <c:pt idx="0">
                  <c:v>2.6</c:v>
                </c:pt>
                <c:pt idx="1">
                  <c:v>1.6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BB-42E0-AD1E-FBF28CDCCE25}"/>
            </c:ext>
          </c:extLst>
        </c:ser>
        <c:ser>
          <c:idx val="3"/>
          <c:order val="3"/>
          <c:tx>
            <c:strRef>
              <c:f>compact!$B$13</c:f>
              <c:strCache>
                <c:ptCount val="1"/>
                <c:pt idx="0">
                  <c:v>3 unk</c:v>
                </c:pt>
              </c:strCache>
            </c:strRef>
          </c:tx>
          <c:invertIfNegative val="0"/>
          <c:cat>
            <c:strRef>
              <c:f>compact!$C$9:$E$9</c:f>
              <c:strCache>
                <c:ptCount val="3"/>
                <c:pt idx="0">
                  <c:v>AO</c:v>
                </c:pt>
                <c:pt idx="1">
                  <c:v>A</c:v>
                </c:pt>
                <c:pt idx="2">
                  <c:v>O</c:v>
                </c:pt>
              </c:strCache>
            </c:strRef>
          </c:cat>
          <c:val>
            <c:numRef>
              <c:f>compact!$C$13:$E$13</c:f>
              <c:numCache>
                <c:formatCode>General</c:formatCode>
                <c:ptCount val="3"/>
                <c:pt idx="0">
                  <c:v>18.3</c:v>
                </c:pt>
                <c:pt idx="1">
                  <c:v>12</c:v>
                </c:pt>
                <c:pt idx="2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BB-42E0-AD1E-FBF28CDCC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078080"/>
        <c:axId val="116079616"/>
      </c:barChart>
      <c:catAx>
        <c:axId val="116078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6079616"/>
        <c:crosses val="autoZero"/>
        <c:auto val="1"/>
        <c:lblAlgn val="ctr"/>
        <c:lblOffset val="100"/>
        <c:noMultiLvlLbl val="0"/>
      </c:catAx>
      <c:valAx>
        <c:axId val="116079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60780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EA0AB4F4-DC06-4C56-9903-A37BAD7F5659}" type="datetimeFigureOut">
              <a:rPr lang="en-US" smtClean="0"/>
              <a:pPr/>
              <a:t>1/5/2022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54" tIns="48328" rIns="96654" bIns="4832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54" tIns="48328" rIns="96654" bIns="4832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4" tIns="48328" rIns="96654" bIns="4832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9"/>
            <a:ext cx="5851525" cy="4319587"/>
          </a:xfrm>
          <a:prstGeom prst="rect">
            <a:avLst/>
          </a:prstGeom>
        </p:spPr>
        <p:txBody>
          <a:bodyPr vert="horz" lIns="96654" tIns="48328" rIns="96654" bIns="48328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54" tIns="48328" rIns="96654" bIns="4832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54" tIns="48328" rIns="96654" bIns="4832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99C3C5-D06E-485E-A8E8-0C406FC40A9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 Dual</a:t>
            </a:r>
            <a:r>
              <a:rPr lang="en-US" baseline="0" dirty="0"/>
              <a:t> peak – can MCMC handle it? They’re coy but I doubt it.</a:t>
            </a:r>
          </a:p>
          <a:p>
            <a:r>
              <a:rPr lang="en-US" baseline="0" dirty="0"/>
              <a:t>2 Differing #’s of contributors is a non-rare reality; this case exemplifies.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Defense friendly stochastic model: 1) Adjust stochastic</a:t>
            </a:r>
            <a:r>
              <a:rPr lang="en-US" baseline="0" dirty="0"/>
              <a:t> parameters. 2)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Mixture Solution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@dna-view.co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1066799"/>
          </a:xfrm>
        </p:spPr>
        <p:txBody>
          <a:bodyPr/>
          <a:lstStyle/>
          <a:p>
            <a:pPr eaLnBrk="1" hangingPunct="1"/>
            <a:r>
              <a:rPr lang="en-US" dirty="0"/>
              <a:t>Continuous insights into mixtures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685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DNA·VIEW Mixture Solution – Lessons from program development and testing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09600" y="4114800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DNA∙VIEW</a:t>
            </a:r>
            <a:r>
              <a:rPr lang="en-US" sz="2000" dirty="0">
                <a:latin typeface="Calibri" pitchFamily="34" charset="0"/>
              </a:rPr>
              <a:t>,</a:t>
            </a:r>
          </a:p>
          <a:p>
            <a:r>
              <a:rPr lang="en-US" sz="2000" dirty="0">
                <a:latin typeface="Calibri" pitchFamily="34" charset="0"/>
              </a:rPr>
              <a:t>Senior Research Fellow at UC Berkeley  Human Rights Center</a:t>
            </a:r>
          </a:p>
          <a:p>
            <a:r>
              <a:rPr lang="en-US" sz="2000" dirty="0">
                <a:latin typeface="Calibri" pitchFamily="34" charset="0"/>
                <a:hlinkClick r:id="rId4"/>
              </a:rPr>
              <a:t>http://dna-view.com</a:t>
            </a:r>
            <a:r>
              <a:rPr lang="en-US" sz="2000" dirty="0">
                <a:latin typeface="Calibri" pitchFamily="34" charset="0"/>
              </a:rPr>
              <a:t>          c@dna-view.com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543" y="0"/>
            <a:ext cx="8017092" cy="940904"/>
          </a:xfrm>
        </p:spPr>
        <p:txBody>
          <a:bodyPr/>
          <a:lstStyle/>
          <a:p>
            <a:r>
              <a:rPr lang="en-US" b="1" dirty="0"/>
              <a:t>LR</a:t>
            </a:r>
            <a:r>
              <a:rPr lang="en-US" dirty="0"/>
              <a:t> from independent </a:t>
            </a:r>
            <a:r>
              <a:rPr lang="en-US" b="1" dirty="0"/>
              <a:t>L</a:t>
            </a:r>
            <a:r>
              <a:rPr lang="en-US" dirty="0"/>
              <a:t>ikelihoods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 l="12438" t="14973" r="3308" b="7075"/>
          <a:stretch>
            <a:fillRect/>
          </a:stretch>
        </p:blipFill>
        <p:spPr bwMode="auto">
          <a:xfrm>
            <a:off x="6231680" y="2816977"/>
            <a:ext cx="2574177" cy="178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868814" y="2324796"/>
            <a:ext cx="4567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41338" algn="l"/>
                <a:tab pos="2959100" algn="l"/>
              </a:tabLst>
            </a:pPr>
            <a:r>
              <a:rPr lang="en-US" dirty="0"/>
              <a:t>	Pr(mix |A+O+3</a:t>
            </a:r>
            <a:r>
              <a:rPr lang="en-US" baseline="30000" dirty="0"/>
              <a:t>rd</a:t>
            </a:r>
            <a:r>
              <a:rPr lang="en-US" dirty="0"/>
              <a:t> man) </a:t>
            </a:r>
          </a:p>
          <a:p>
            <a:pPr>
              <a:tabLst>
                <a:tab pos="444500" algn="l"/>
                <a:tab pos="2959100" algn="l"/>
              </a:tabLst>
            </a:pPr>
            <a:r>
              <a:rPr lang="en-US" dirty="0"/>
              <a:t>LR=		=	</a:t>
            </a:r>
          </a:p>
          <a:p>
            <a:pPr>
              <a:tabLst>
                <a:tab pos="541338" algn="l"/>
                <a:tab pos="2959100" algn="l"/>
              </a:tabLst>
            </a:pPr>
            <a:r>
              <a:rPr lang="en-US" dirty="0"/>
              <a:t>	Pr(mix|A+2</a:t>
            </a:r>
            <a:r>
              <a:rPr lang="en-US" baseline="30000" dirty="0"/>
              <a:t>nd</a:t>
            </a:r>
            <a:r>
              <a:rPr lang="en-US" dirty="0"/>
              <a:t>+3</a:t>
            </a:r>
            <a:r>
              <a:rPr lang="en-US" baseline="30000" dirty="0"/>
              <a:t>rd</a:t>
            </a:r>
            <a:r>
              <a:rPr lang="en-US" dirty="0"/>
              <a:t> men)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 l="9989" t="15356" b="4465"/>
          <a:stretch>
            <a:fillRect/>
          </a:stretch>
        </p:blipFill>
        <p:spPr bwMode="auto">
          <a:xfrm>
            <a:off x="6267438" y="720211"/>
            <a:ext cx="2750048" cy="183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/>
          <p:nvPr/>
        </p:nvCxnSpPr>
        <p:spPr>
          <a:xfrm flipH="1">
            <a:off x="3431859" y="2773983"/>
            <a:ext cx="2357712" cy="93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36562" y="1111183"/>
            <a:ext cx="133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Log Pr(…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6236693" y="1005049"/>
            <a:ext cx="65314" cy="75111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309348">
            <a:off x="6283243" y="2229109"/>
            <a:ext cx="11550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% from A</a:t>
            </a:r>
          </a:p>
        </p:txBody>
      </p:sp>
      <p:sp>
        <p:nvSpPr>
          <p:cNvPr id="22" name="TextBox 21"/>
          <p:cNvSpPr txBox="1"/>
          <p:nvPr/>
        </p:nvSpPr>
        <p:spPr>
          <a:xfrm rot="19128996">
            <a:off x="7924216" y="2108165"/>
            <a:ext cx="11550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% from O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3280" y="2764591"/>
            <a:ext cx="2357712" cy="93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36138" y="3461394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Log Pr(...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baseline="-25000" dirty="0" err="1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6160501" y="3076940"/>
            <a:ext cx="65314" cy="75111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309348">
            <a:off x="6325094" y="4340753"/>
            <a:ext cx="11550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% from A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446240" y="2055520"/>
            <a:ext cx="1267964" cy="54972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7992689" y="1952107"/>
            <a:ext cx="668800" cy="60119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442753" y="4142689"/>
            <a:ext cx="1267964" cy="54972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6"/>
          <p:cNvSpPr txBox="1">
            <a:spLocks/>
          </p:cNvSpPr>
          <p:nvPr/>
        </p:nvSpPr>
        <p:spPr>
          <a:xfrm>
            <a:off x="145772" y="956179"/>
            <a:ext cx="2892490" cy="72289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Benefits</a:t>
            </a:r>
          </a:p>
        </p:txBody>
      </p:sp>
      <p:sp>
        <p:nvSpPr>
          <p:cNvPr id="46" name="Content Placeholder 7"/>
          <p:cNvSpPr txBox="1">
            <a:spLocks/>
          </p:cNvSpPr>
          <p:nvPr/>
        </p:nvSpPr>
        <p:spPr>
          <a:xfrm>
            <a:off x="145772" y="1595941"/>
            <a:ext cx="2816884" cy="446471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Fair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Unlinks defense and prosecution assumptions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# of defense contributors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Defense references or relationships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ikelihood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calculations </a:t>
            </a:r>
            <a:r>
              <a:rPr lang="en-US" sz="2000" dirty="0">
                <a:latin typeface="+mn-lt"/>
                <a:cs typeface="+mn-cs"/>
              </a:rPr>
              <a:t>→ up to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90 likelihood ratios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 rot="19117432">
            <a:off x="7494330" y="4216973"/>
            <a:ext cx="17908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% from 2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nd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man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7972341" y="4002794"/>
            <a:ext cx="666329" cy="556717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2981145" y="3979042"/>
            <a:ext cx="4199226" cy="2555836"/>
            <a:chOff x="261556" y="4319734"/>
            <a:chExt cx="4199226" cy="2555836"/>
          </a:xfrm>
        </p:grpSpPr>
        <p:sp>
          <p:nvSpPr>
            <p:cNvPr id="25" name="TextBox 24"/>
            <p:cNvSpPr txBox="1"/>
            <p:nvPr/>
          </p:nvSpPr>
          <p:spPr>
            <a:xfrm>
              <a:off x="686823" y="6229239"/>
              <a:ext cx="16776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6600"/>
                  </a:solidFill>
                </a:rPr>
                <a:t>reference contributors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926005" y="5126944"/>
              <a:ext cx="15347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# of unknown contributors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 rot="5400000">
              <a:off x="-284682" y="5261400"/>
              <a:ext cx="1461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6600"/>
                  </a:solidFill>
                </a:rPr>
                <a:t>Time (sec)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43907" y="4319734"/>
              <a:ext cx="26052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6600"/>
                  </a:solidFill>
                </a:rPr>
                <a:t>65 seconds total time</a:t>
              </a:r>
            </a:p>
            <a:p>
              <a:r>
                <a:rPr lang="en-US" sz="2000" dirty="0">
                  <a:solidFill>
                    <a:srgbClr val="006600"/>
                  </a:solidFill>
                </a:rPr>
                <a:t>10 hypotheses</a:t>
              </a:r>
            </a:p>
          </p:txBody>
        </p:sp>
      </p:grpSp>
      <p:graphicFrame>
        <p:nvGraphicFramePr>
          <p:cNvPr id="41" name="Chart 40"/>
          <p:cNvGraphicFramePr/>
          <p:nvPr/>
        </p:nvGraphicFramePr>
        <p:xfrm>
          <a:off x="3244398" y="4472608"/>
          <a:ext cx="2527300" cy="154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Freeform 35"/>
          <p:cNvSpPr/>
          <p:nvPr/>
        </p:nvSpPr>
        <p:spPr>
          <a:xfrm>
            <a:off x="1543507" y="4001414"/>
            <a:ext cx="5501031" cy="2114093"/>
          </a:xfrm>
          <a:custGeom>
            <a:avLst/>
            <a:gdLst>
              <a:gd name="connsiteX0" fmla="*/ 0 w 5501031"/>
              <a:gd name="connsiteY0" fmla="*/ 797357 h 2114093"/>
              <a:gd name="connsiteX1" fmla="*/ 1265530 w 5501031"/>
              <a:gd name="connsiteY1" fmla="*/ 790042 h 2114093"/>
              <a:gd name="connsiteX2" fmla="*/ 1265530 w 5501031"/>
              <a:gd name="connsiteY2" fmla="*/ 0 h 2114093"/>
              <a:gd name="connsiteX3" fmla="*/ 4389120 w 5501031"/>
              <a:gd name="connsiteY3" fmla="*/ 14631 h 2114093"/>
              <a:gd name="connsiteX4" fmla="*/ 5501031 w 5501031"/>
              <a:gd name="connsiteY4" fmla="*/ 1199693 h 2114093"/>
              <a:gd name="connsiteX5" fmla="*/ 5486400 w 5501031"/>
              <a:gd name="connsiteY5" fmla="*/ 2114093 h 2114093"/>
              <a:gd name="connsiteX0" fmla="*/ 0 w 5501031"/>
              <a:gd name="connsiteY0" fmla="*/ 797357 h 2114093"/>
              <a:gd name="connsiteX1" fmla="*/ 1265530 w 5501031"/>
              <a:gd name="connsiteY1" fmla="*/ 790042 h 2114093"/>
              <a:gd name="connsiteX2" fmla="*/ 1265530 w 5501031"/>
              <a:gd name="connsiteY2" fmla="*/ 0 h 2114093"/>
              <a:gd name="connsiteX3" fmla="*/ 4389120 w 5501031"/>
              <a:gd name="connsiteY3" fmla="*/ 14631 h 2114093"/>
              <a:gd name="connsiteX4" fmla="*/ 5501031 w 5501031"/>
              <a:gd name="connsiteY4" fmla="*/ 1199693 h 2114093"/>
              <a:gd name="connsiteX5" fmla="*/ 5486400 w 5501031"/>
              <a:gd name="connsiteY5" fmla="*/ 2114093 h 2114093"/>
              <a:gd name="connsiteX0" fmla="*/ 0 w 5501031"/>
              <a:gd name="connsiteY0" fmla="*/ 797357 h 2114093"/>
              <a:gd name="connsiteX1" fmla="*/ 1265530 w 5501031"/>
              <a:gd name="connsiteY1" fmla="*/ 790042 h 2114093"/>
              <a:gd name="connsiteX2" fmla="*/ 1265530 w 5501031"/>
              <a:gd name="connsiteY2" fmla="*/ 0 h 2114093"/>
              <a:gd name="connsiteX3" fmla="*/ 4389120 w 5501031"/>
              <a:gd name="connsiteY3" fmla="*/ 14631 h 2114093"/>
              <a:gd name="connsiteX4" fmla="*/ 5501031 w 5501031"/>
              <a:gd name="connsiteY4" fmla="*/ 1199693 h 2114093"/>
              <a:gd name="connsiteX5" fmla="*/ 5486400 w 5501031"/>
              <a:gd name="connsiteY5" fmla="*/ 2114093 h 211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01031" h="2114093">
                <a:moveTo>
                  <a:pt x="0" y="797357"/>
                </a:moveTo>
                <a:lnTo>
                  <a:pt x="1265530" y="790042"/>
                </a:lnTo>
                <a:lnTo>
                  <a:pt x="1265530" y="0"/>
                </a:lnTo>
                <a:lnTo>
                  <a:pt x="4389120" y="14631"/>
                </a:lnTo>
                <a:cubicBezTo>
                  <a:pt x="4671974" y="454661"/>
                  <a:pt x="4976775" y="865505"/>
                  <a:pt x="5501031" y="1199693"/>
                </a:cubicBezTo>
                <a:lnTo>
                  <a:pt x="5486400" y="2114093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 uiExpand="1" build="p"/>
      <p:bldGraphic spid="41" grpId="0">
        <p:bldAsOne/>
      </p:bldGraphic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0"/>
            <a:ext cx="8229600" cy="958850"/>
          </a:xfrm>
        </p:spPr>
        <p:txBody>
          <a:bodyPr/>
          <a:lstStyle/>
          <a:p>
            <a:r>
              <a:rPr lang="en-US" dirty="0"/>
              <a:t>Anti-</a:t>
            </a:r>
            <a:r>
              <a:rPr lang="en-US" dirty="0" err="1"/>
              <a:t>blackbox</a:t>
            </a:r>
            <a:r>
              <a:rPr lang="en-US" dirty="0"/>
              <a:t> Visual Aid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8420" t="21129" r="14081" b="11278"/>
          <a:stretch>
            <a:fillRect/>
          </a:stretch>
        </p:blipFill>
        <p:spPr bwMode="auto">
          <a:xfrm>
            <a:off x="654705" y="1217346"/>
            <a:ext cx="7239160" cy="816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36321" y="2217140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Kuwaiti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7246" y="980857"/>
            <a:ext cx="5774679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Mixture M as </a:t>
            </a:r>
            <a:r>
              <a:rPr lang="en-US" sz="2000" b="1" dirty="0"/>
              <a:t>A</a:t>
            </a:r>
            <a:r>
              <a:rPr lang="en-US" sz="2000" dirty="0"/>
              <a:t>bby + </a:t>
            </a:r>
            <a:r>
              <a:rPr lang="en-US" sz="2000" b="1" dirty="0"/>
              <a:t>O</a:t>
            </a:r>
            <a:r>
              <a:rPr lang="en-US" sz="2000" dirty="0"/>
              <a:t>scar + 2 unknown people</a:t>
            </a:r>
          </a:p>
          <a:p>
            <a:r>
              <a:rPr lang="en-US" sz="1600" dirty="0"/>
              <a:t>Maximum likelihood proportions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850" y="1756331"/>
            <a:ext cx="264687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Contribution proportions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3350" y="1769031"/>
            <a:ext cx="342914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Racial likelihoods (unknown #1)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360738"/>
            <a:ext cx="191590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(for unknown #1)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attributes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Biochemical model</a:t>
            </a:r>
          </a:p>
          <a:p>
            <a:pPr lvl="1"/>
            <a:r>
              <a:rPr lang="en-US" dirty="0"/>
              <a:t>As complicated as necessary</a:t>
            </a:r>
          </a:p>
          <a:p>
            <a:pPr lvl="1"/>
            <a:r>
              <a:rPr lang="en-US" dirty="0"/>
              <a:t>As simple as possible</a:t>
            </a:r>
          </a:p>
          <a:p>
            <a:pPr lvl="2"/>
            <a:r>
              <a:rPr lang="en-US" dirty="0"/>
              <a:t>Testing, speed, flexibility, reliability</a:t>
            </a:r>
          </a:p>
          <a:p>
            <a:pPr lvl="1"/>
            <a:r>
              <a:rPr lang="en-US" dirty="0"/>
              <a:t>Robust “constructive” model</a:t>
            </a:r>
          </a:p>
          <a:p>
            <a:r>
              <a:rPr lang="en-US" dirty="0"/>
              <a:t>Casework model – exploring</a:t>
            </a:r>
          </a:p>
          <a:p>
            <a:pPr lvl="1"/>
            <a:r>
              <a:rPr lang="en-US" dirty="0"/>
              <a:t>Many suspects and/or possible hypotheses</a:t>
            </a:r>
          </a:p>
          <a:p>
            <a:pPr lvl="1"/>
            <a:r>
              <a:rPr lang="en-US" dirty="0"/>
              <a:t>Automatic evaluation compares &amp; ranks the hypotheses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000" dirty="0"/>
              <a:t>“Allele observed” not well-defined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/>
              <a:t>“Contributor” not well-defined. (Try!)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“1+ </a:t>
            </a:r>
            <a:r>
              <a:rPr lang="en-US" sz="2000" dirty="0" err="1"/>
              <a:t>rfu</a:t>
            </a:r>
            <a:r>
              <a:rPr lang="en-US" sz="2000" dirty="0"/>
              <a:t>”? – useless 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“</a:t>
            </a:r>
            <a:r>
              <a:rPr lang="en-US" sz="2000" i="1" dirty="0"/>
              <a:t>Significant</a:t>
            </a:r>
            <a:r>
              <a:rPr lang="en-US" sz="2000" dirty="0"/>
              <a:t> </a:t>
            </a:r>
            <a:r>
              <a:rPr lang="en-US" sz="2000" dirty="0" err="1"/>
              <a:t>flourescence</a:t>
            </a:r>
            <a:r>
              <a:rPr lang="en-US" sz="2000" dirty="0"/>
              <a:t>”? – vague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 err="1"/>
              <a:t>Prosec</a:t>
            </a:r>
            <a:r>
              <a:rPr lang="en-US" sz="2000" dirty="0"/>
              <a:t>/Defense # contributors needn’t jibe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/>
              <a:t>Speed kills (i.e. seconds per hypothesis)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User convenience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Development &amp; validation paradigm difference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/>
              <a:t>MCMC not necessary</a:t>
            </a:r>
          </a:p>
          <a:p>
            <a:pPr lvl="1">
              <a:buFont typeface="Wingdings" pitchFamily="2" charset="2"/>
              <a:buChar char="v"/>
            </a:pPr>
            <a:r>
              <a:rPr lang="en-US" sz="2000" dirty="0"/>
              <a:t>Possible to calculate all of 10</a:t>
            </a:r>
            <a:r>
              <a:rPr lang="en-US" sz="2000" baseline="30000" dirty="0"/>
              <a:t>40</a:t>
            </a:r>
            <a:r>
              <a:rPr lang="en-US" sz="2000" dirty="0"/>
              <a:t>+ genotypes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/>
              <a:t>Multi-race→ (# races)</a:t>
            </a:r>
            <a:r>
              <a:rPr lang="en-US" sz="2000" baseline="30000" dirty="0"/>
              <a:t>(# unknowns) </a:t>
            </a:r>
            <a:r>
              <a:rPr lang="en-US" sz="2000" dirty="0"/>
              <a:t>calculations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 descr="train B&amp;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558" t="29" b="27928"/>
          <a:stretch>
            <a:fillRect/>
          </a:stretch>
        </p:blipFill>
        <p:spPr>
          <a:xfrm>
            <a:off x="-58065" y="821933"/>
            <a:ext cx="9182333" cy="5425683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D3D479-0118-4F32-B77B-FB7D668FEEE4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13355" y="942171"/>
            <a:ext cx="32826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3"/>
              </a:rPr>
              <a:t>c@dna-view.com</a:t>
            </a:r>
            <a:endParaRPr lang="en-US" sz="2800" dirty="0"/>
          </a:p>
          <a:p>
            <a:r>
              <a:rPr lang="en-US" sz="2800" dirty="0"/>
              <a:t>http://dna-view.com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773" y="1303638"/>
            <a:ext cx="8229600" cy="4881262"/>
          </a:xfrm>
        </p:spPr>
        <p:txBody>
          <a:bodyPr/>
          <a:lstStyle/>
          <a:p>
            <a:r>
              <a:rPr lang="en-US" sz="2400" dirty="0"/>
              <a:t>Mixtures – past &amp; future</a:t>
            </a:r>
          </a:p>
          <a:p>
            <a:r>
              <a:rPr lang="en-US" sz="2400" dirty="0"/>
              <a:t>Why continuous model?</a:t>
            </a:r>
          </a:p>
          <a:p>
            <a:pPr lvl="1"/>
            <a:r>
              <a:rPr lang="en-US" sz="2000" dirty="0"/>
              <a:t>“Exclusion” no sense</a:t>
            </a:r>
          </a:p>
          <a:p>
            <a:r>
              <a:rPr lang="en-US" sz="2400" dirty="0"/>
              <a:t>How continuous model?</a:t>
            </a:r>
          </a:p>
          <a:p>
            <a:pPr lvl="1"/>
            <a:r>
              <a:rPr lang="en-US" sz="2000" dirty="0"/>
              <a:t>Dropout → 2-dimensional data</a:t>
            </a:r>
          </a:p>
          <a:p>
            <a:pPr lvl="1"/>
            <a:r>
              <a:rPr lang="en-US" sz="2000" dirty="0"/>
              <a:t>LR from first principles</a:t>
            </a:r>
          </a:p>
          <a:p>
            <a:r>
              <a:rPr lang="en-US" sz="2400" dirty="0" err="1"/>
              <a:t>Puch</a:t>
            </a:r>
            <a:r>
              <a:rPr lang="en-US" sz="2400" dirty="0"/>
              <a:t>-Solis-like model</a:t>
            </a:r>
          </a:p>
          <a:p>
            <a:pPr lvl="1"/>
            <a:r>
              <a:rPr lang="en-US" sz="2000" dirty="0"/>
              <a:t>Hypotheses → expected profile ± stochastic variation</a:t>
            </a:r>
          </a:p>
          <a:p>
            <a:pPr lvl="1"/>
            <a:r>
              <a:rPr lang="en-US" sz="2000" dirty="0"/>
              <a:t>Fit of expected profile to observed mixture → Likelihood of hypothesis</a:t>
            </a:r>
          </a:p>
          <a:p>
            <a:r>
              <a:rPr lang="en-US" sz="2400" dirty="0"/>
              <a:t>DNA⋅VIEW® Mixture Solution™</a:t>
            </a:r>
          </a:p>
          <a:p>
            <a:pPr lvl="1"/>
            <a:r>
              <a:rPr lang="en-US" sz="2000" dirty="0"/>
              <a:t>Windows version of full DNA⋅VIEW </a:t>
            </a:r>
            <a:r>
              <a:rPr lang="en-US" sz="2000" dirty="0">
                <a:solidFill>
                  <a:schemeClr val="bg1"/>
                </a:solidFill>
              </a:rPr>
              <a:t>under development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Initial release – mainly Mixture Solution – expected soon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Mixtures – past &amp;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377950" algn="l"/>
              </a:tabLst>
            </a:pPr>
            <a:r>
              <a:rPr lang="en-US" sz="2400" dirty="0"/>
              <a:t>What – </a:t>
            </a:r>
          </a:p>
          <a:p>
            <a:pPr lvl="1">
              <a:tabLst>
                <a:tab pos="1377950" algn="l"/>
              </a:tabLst>
            </a:pPr>
            <a:r>
              <a:rPr lang="en-US" sz="2000" dirty="0"/>
              <a:t>traditional (rape, murder(fingernail), …)</a:t>
            </a:r>
          </a:p>
          <a:p>
            <a:pPr lvl="1">
              <a:tabLst>
                <a:tab pos="1377950" algn="l"/>
              </a:tabLst>
            </a:pPr>
            <a:r>
              <a:rPr lang="en-US" sz="2000" dirty="0"/>
              <a:t>Now (gun grip, ski mask, grab touch)</a:t>
            </a:r>
          </a:p>
          <a:p>
            <a:pPr lvl="2">
              <a:tabLst>
                <a:tab pos="1377950" algn="l"/>
              </a:tabLst>
            </a:pPr>
            <a:r>
              <a:rPr lang="en-US" sz="1800" dirty="0"/>
              <a:t>Lots more mixtures</a:t>
            </a:r>
          </a:p>
          <a:p>
            <a:pPr lvl="2">
              <a:tabLst>
                <a:tab pos="1377950" algn="l"/>
              </a:tabLst>
            </a:pPr>
            <a:r>
              <a:rPr lang="en-US" sz="1800" dirty="0"/>
              <a:t>Cases with many suspects</a:t>
            </a:r>
          </a:p>
          <a:p>
            <a:pPr lvl="2">
              <a:tabLst>
                <a:tab pos="1377950" algn="l"/>
              </a:tabLst>
            </a:pPr>
            <a:r>
              <a:rPr lang="en-US" sz="1800" dirty="0"/>
              <a:t>Mixtures with many possible references, many possible contributor #s  </a:t>
            </a:r>
          </a:p>
          <a:p>
            <a:pPr>
              <a:tabLst>
                <a:tab pos="1377950" algn="l"/>
              </a:tabLst>
            </a:pPr>
            <a:r>
              <a:rPr lang="en-US" sz="2400" dirty="0"/>
              <a:t>History</a:t>
            </a:r>
          </a:p>
          <a:p>
            <a:pPr lvl="1">
              <a:tabLst>
                <a:tab pos="1377950" algn="l"/>
              </a:tabLst>
            </a:pPr>
            <a:r>
              <a:rPr lang="en-US" sz="2000" dirty="0"/>
              <a:t>Binary – “cliffs” </a:t>
            </a:r>
          </a:p>
          <a:p>
            <a:pPr lvl="2">
              <a:tabLst>
                <a:tab pos="1377950" algn="l"/>
              </a:tabLst>
            </a:pPr>
            <a:r>
              <a:rPr lang="en-US" sz="1600" dirty="0"/>
              <a:t>Exclusion, etc. </a:t>
            </a:r>
          </a:p>
          <a:p>
            <a:pPr lvl="1">
              <a:tabLst>
                <a:tab pos="1377950" algn="l"/>
              </a:tabLst>
            </a:pPr>
            <a:r>
              <a:rPr lang="en-US" sz="2000" dirty="0"/>
              <a:t>Rounding the corners</a:t>
            </a:r>
          </a:p>
          <a:p>
            <a:pPr lvl="2">
              <a:tabLst>
                <a:tab pos="1377950" algn="l"/>
              </a:tabLst>
            </a:pPr>
            <a:r>
              <a:rPr lang="en-US" sz="1600" dirty="0"/>
              <a:t>Thresholds (60% rule. Stochastic). Still fitting square pegs to round holes.</a:t>
            </a:r>
          </a:p>
          <a:p>
            <a:pPr lvl="1">
              <a:tabLst>
                <a:tab pos="1377950" algn="l"/>
              </a:tabLst>
            </a:pPr>
            <a:r>
              <a:rPr lang="en-US" sz="2000" dirty="0"/>
              <a:t>Continuous models – truly round corners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5544006" y="2904215"/>
            <a:ext cx="212302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genotypes excluded from mixture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03" y="32326"/>
            <a:ext cx="8229600" cy="907617"/>
          </a:xfrm>
        </p:spPr>
        <p:txBody>
          <a:bodyPr/>
          <a:lstStyle/>
          <a:p>
            <a:r>
              <a:rPr lang="en-US" dirty="0"/>
              <a:t>“Exclusion” method &amp; nonsense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00425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The Cliff:</a:t>
            </a:r>
          </a:p>
          <a:p>
            <a:pPr marL="538163" lvl="1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black &amp; white</a:t>
            </a:r>
          </a:p>
          <a:p>
            <a:pPr lvl="1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The Reality:</a:t>
            </a:r>
          </a:p>
          <a:p>
            <a:pPr marL="538163" lvl="1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shades of grey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68197" y="1187963"/>
            <a:ext cx="1443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Very plausible contributor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618536" y="1229694"/>
            <a:ext cx="0" cy="17959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63943" y="2450091"/>
            <a:ext cx="1147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Impossible contributor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425665" y="1460379"/>
            <a:ext cx="2335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3624156" y="1202687"/>
            <a:ext cx="4352573" cy="1475551"/>
          </a:xfrm>
          <a:custGeom>
            <a:avLst/>
            <a:gdLst>
              <a:gd name="connsiteX0" fmla="*/ 0 w 5203767"/>
              <a:gd name="connsiteY0" fmla="*/ 254923 h 2042158"/>
              <a:gd name="connsiteX1" fmla="*/ 2011680 w 5203767"/>
              <a:gd name="connsiteY1" fmla="*/ 254923 h 2042158"/>
              <a:gd name="connsiteX2" fmla="*/ 2759825 w 5203767"/>
              <a:gd name="connsiteY2" fmla="*/ 1784464 h 2042158"/>
              <a:gd name="connsiteX3" fmla="*/ 5203767 w 5203767"/>
              <a:gd name="connsiteY3" fmla="*/ 1801090 h 2042158"/>
              <a:gd name="connsiteX0" fmla="*/ 0 w 5203767"/>
              <a:gd name="connsiteY0" fmla="*/ 254923 h 2042158"/>
              <a:gd name="connsiteX1" fmla="*/ 2011680 w 5203767"/>
              <a:gd name="connsiteY1" fmla="*/ 254923 h 2042158"/>
              <a:gd name="connsiteX2" fmla="*/ 2759825 w 5203767"/>
              <a:gd name="connsiteY2" fmla="*/ 1784464 h 2042158"/>
              <a:gd name="connsiteX3" fmla="*/ 5203767 w 5203767"/>
              <a:gd name="connsiteY3" fmla="*/ 1801090 h 2042158"/>
              <a:gd name="connsiteX0" fmla="*/ 0 w 5203767"/>
              <a:gd name="connsiteY0" fmla="*/ 127462 h 1914697"/>
              <a:gd name="connsiteX1" fmla="*/ 2011680 w 5203767"/>
              <a:gd name="connsiteY1" fmla="*/ 127462 h 1914697"/>
              <a:gd name="connsiteX2" fmla="*/ 2759825 w 5203767"/>
              <a:gd name="connsiteY2" fmla="*/ 1657003 h 1914697"/>
              <a:gd name="connsiteX3" fmla="*/ 5203767 w 5203767"/>
              <a:gd name="connsiteY3" fmla="*/ 1673629 h 1914697"/>
              <a:gd name="connsiteX0" fmla="*/ 0 w 5203767"/>
              <a:gd name="connsiteY0" fmla="*/ 127462 h 1914697"/>
              <a:gd name="connsiteX1" fmla="*/ 2011680 w 5203767"/>
              <a:gd name="connsiteY1" fmla="*/ 127462 h 1914697"/>
              <a:gd name="connsiteX2" fmla="*/ 2759825 w 5203767"/>
              <a:gd name="connsiteY2" fmla="*/ 1657003 h 1914697"/>
              <a:gd name="connsiteX3" fmla="*/ 5203767 w 5203767"/>
              <a:gd name="connsiteY3" fmla="*/ 1673629 h 1914697"/>
              <a:gd name="connsiteX0" fmla="*/ 0 w 5203767"/>
              <a:gd name="connsiteY0" fmla="*/ 127462 h 1914697"/>
              <a:gd name="connsiteX1" fmla="*/ 2011680 w 5203767"/>
              <a:gd name="connsiteY1" fmla="*/ 127462 h 1914697"/>
              <a:gd name="connsiteX2" fmla="*/ 2759825 w 5203767"/>
              <a:gd name="connsiteY2" fmla="*/ 1657003 h 1914697"/>
              <a:gd name="connsiteX3" fmla="*/ 5203767 w 5203767"/>
              <a:gd name="connsiteY3" fmla="*/ 1673629 h 1914697"/>
              <a:gd name="connsiteX0" fmla="*/ 0 w 5203767"/>
              <a:gd name="connsiteY0" fmla="*/ 127462 h 1914697"/>
              <a:gd name="connsiteX1" fmla="*/ 2011680 w 5203767"/>
              <a:gd name="connsiteY1" fmla="*/ 127462 h 1914697"/>
              <a:gd name="connsiteX2" fmla="*/ 2759825 w 5203767"/>
              <a:gd name="connsiteY2" fmla="*/ 1657003 h 1914697"/>
              <a:gd name="connsiteX3" fmla="*/ 5203767 w 5203767"/>
              <a:gd name="connsiteY3" fmla="*/ 1673629 h 1914697"/>
              <a:gd name="connsiteX0" fmla="*/ 0 w 5203767"/>
              <a:gd name="connsiteY0" fmla="*/ 127462 h 1914697"/>
              <a:gd name="connsiteX1" fmla="*/ 2011680 w 5203767"/>
              <a:gd name="connsiteY1" fmla="*/ 127462 h 1914697"/>
              <a:gd name="connsiteX2" fmla="*/ 2643446 w 5203767"/>
              <a:gd name="connsiteY2" fmla="*/ 1657003 h 1914697"/>
              <a:gd name="connsiteX3" fmla="*/ 5203767 w 5203767"/>
              <a:gd name="connsiteY3" fmla="*/ 1673629 h 1914697"/>
              <a:gd name="connsiteX0" fmla="*/ 0 w 5203767"/>
              <a:gd name="connsiteY0" fmla="*/ 127462 h 1931322"/>
              <a:gd name="connsiteX1" fmla="*/ 2011680 w 5203767"/>
              <a:gd name="connsiteY1" fmla="*/ 127462 h 1931322"/>
              <a:gd name="connsiteX2" fmla="*/ 2044930 w 5203767"/>
              <a:gd name="connsiteY2" fmla="*/ 1673628 h 1931322"/>
              <a:gd name="connsiteX3" fmla="*/ 5203767 w 5203767"/>
              <a:gd name="connsiteY3" fmla="*/ 1673629 h 1931322"/>
              <a:gd name="connsiteX0" fmla="*/ 0 w 5203767"/>
              <a:gd name="connsiteY0" fmla="*/ 127462 h 1794163"/>
              <a:gd name="connsiteX1" fmla="*/ 2011680 w 5203767"/>
              <a:gd name="connsiteY1" fmla="*/ 127462 h 1794163"/>
              <a:gd name="connsiteX2" fmla="*/ 2044930 w 5203767"/>
              <a:gd name="connsiteY2" fmla="*/ 1673628 h 1794163"/>
              <a:gd name="connsiteX3" fmla="*/ 5203767 w 5203767"/>
              <a:gd name="connsiteY3" fmla="*/ 1673629 h 1794163"/>
              <a:gd name="connsiteX0" fmla="*/ 0 w 5203767"/>
              <a:gd name="connsiteY0" fmla="*/ 127462 h 1794163"/>
              <a:gd name="connsiteX1" fmla="*/ 2011680 w 5203767"/>
              <a:gd name="connsiteY1" fmla="*/ 127462 h 1794163"/>
              <a:gd name="connsiteX2" fmla="*/ 2044930 w 5203767"/>
              <a:gd name="connsiteY2" fmla="*/ 1673628 h 1794163"/>
              <a:gd name="connsiteX3" fmla="*/ 5203767 w 5203767"/>
              <a:gd name="connsiteY3" fmla="*/ 1673629 h 1794163"/>
              <a:gd name="connsiteX0" fmla="*/ 0 w 5203767"/>
              <a:gd name="connsiteY0" fmla="*/ 0 h 1666701"/>
              <a:gd name="connsiteX1" fmla="*/ 2011680 w 5203767"/>
              <a:gd name="connsiteY1" fmla="*/ 0 h 1666701"/>
              <a:gd name="connsiteX2" fmla="*/ 2044930 w 5203767"/>
              <a:gd name="connsiteY2" fmla="*/ 1546166 h 1666701"/>
              <a:gd name="connsiteX3" fmla="*/ 5203767 w 5203767"/>
              <a:gd name="connsiteY3" fmla="*/ 1546167 h 1666701"/>
              <a:gd name="connsiteX0" fmla="*/ 0 w 5203767"/>
              <a:gd name="connsiteY0" fmla="*/ 444886 h 2111587"/>
              <a:gd name="connsiteX1" fmla="*/ 2011680 w 5203767"/>
              <a:gd name="connsiteY1" fmla="*/ 444886 h 2111587"/>
              <a:gd name="connsiteX2" fmla="*/ 2044930 w 5203767"/>
              <a:gd name="connsiteY2" fmla="*/ 1991052 h 2111587"/>
              <a:gd name="connsiteX3" fmla="*/ 5203767 w 5203767"/>
              <a:gd name="connsiteY3" fmla="*/ 1991053 h 2111587"/>
              <a:gd name="connsiteX0" fmla="*/ 0 w 5203767"/>
              <a:gd name="connsiteY0" fmla="*/ 444886 h 2015989"/>
              <a:gd name="connsiteX1" fmla="*/ 2011680 w 5203767"/>
              <a:gd name="connsiteY1" fmla="*/ 444886 h 2015989"/>
              <a:gd name="connsiteX2" fmla="*/ 2044930 w 5203767"/>
              <a:gd name="connsiteY2" fmla="*/ 1991052 h 2015989"/>
              <a:gd name="connsiteX3" fmla="*/ 5203767 w 5203767"/>
              <a:gd name="connsiteY3" fmla="*/ 1991053 h 2015989"/>
              <a:gd name="connsiteX0" fmla="*/ 0 w 4357100"/>
              <a:gd name="connsiteY0" fmla="*/ 444886 h 2015989"/>
              <a:gd name="connsiteX1" fmla="*/ 2011680 w 4357100"/>
              <a:gd name="connsiteY1" fmla="*/ 444886 h 2015989"/>
              <a:gd name="connsiteX2" fmla="*/ 2044930 w 4357100"/>
              <a:gd name="connsiteY2" fmla="*/ 1991052 h 2015989"/>
              <a:gd name="connsiteX3" fmla="*/ 4357100 w 4357100"/>
              <a:gd name="connsiteY3" fmla="*/ 1999520 h 2015989"/>
              <a:gd name="connsiteX0" fmla="*/ 0 w 4357100"/>
              <a:gd name="connsiteY0" fmla="*/ 444886 h 2015989"/>
              <a:gd name="connsiteX1" fmla="*/ 2011680 w 4357100"/>
              <a:gd name="connsiteY1" fmla="*/ 444886 h 2015989"/>
              <a:gd name="connsiteX2" fmla="*/ 2044930 w 4357100"/>
              <a:gd name="connsiteY2" fmla="*/ 1991052 h 2015989"/>
              <a:gd name="connsiteX3" fmla="*/ 4357100 w 4357100"/>
              <a:gd name="connsiteY3" fmla="*/ 1999520 h 2015989"/>
              <a:gd name="connsiteX0" fmla="*/ 0 w 4357100"/>
              <a:gd name="connsiteY0" fmla="*/ 438062 h 2009165"/>
              <a:gd name="connsiteX1" fmla="*/ 2011680 w 4357100"/>
              <a:gd name="connsiteY1" fmla="*/ 438062 h 2009165"/>
              <a:gd name="connsiteX2" fmla="*/ 2044930 w 4357100"/>
              <a:gd name="connsiteY2" fmla="*/ 1984228 h 2009165"/>
              <a:gd name="connsiteX3" fmla="*/ 4357100 w 4357100"/>
              <a:gd name="connsiteY3" fmla="*/ 1992696 h 2009165"/>
              <a:gd name="connsiteX0" fmla="*/ 0 w 4357100"/>
              <a:gd name="connsiteY0" fmla="*/ 451710 h 2022813"/>
              <a:gd name="connsiteX1" fmla="*/ 2011680 w 4357100"/>
              <a:gd name="connsiteY1" fmla="*/ 451710 h 2022813"/>
              <a:gd name="connsiteX2" fmla="*/ 2044930 w 4357100"/>
              <a:gd name="connsiteY2" fmla="*/ 1997876 h 2022813"/>
              <a:gd name="connsiteX3" fmla="*/ 4357100 w 4357100"/>
              <a:gd name="connsiteY3" fmla="*/ 2006344 h 2022813"/>
              <a:gd name="connsiteX0" fmla="*/ 66633 w 4423733"/>
              <a:gd name="connsiteY0" fmla="*/ 451710 h 2022813"/>
              <a:gd name="connsiteX1" fmla="*/ 1598442 w 4423733"/>
              <a:gd name="connsiteY1" fmla="*/ 417021 h 2022813"/>
              <a:gd name="connsiteX2" fmla="*/ 2111563 w 4423733"/>
              <a:gd name="connsiteY2" fmla="*/ 1997876 h 2022813"/>
              <a:gd name="connsiteX3" fmla="*/ 4423733 w 4423733"/>
              <a:gd name="connsiteY3" fmla="*/ 2006344 h 2022813"/>
              <a:gd name="connsiteX0" fmla="*/ 71160 w 4423733"/>
              <a:gd name="connsiteY0" fmla="*/ 405884 h 2022813"/>
              <a:gd name="connsiteX1" fmla="*/ 1598442 w 4423733"/>
              <a:gd name="connsiteY1" fmla="*/ 417021 h 2022813"/>
              <a:gd name="connsiteX2" fmla="*/ 2111563 w 4423733"/>
              <a:gd name="connsiteY2" fmla="*/ 1997876 h 2022813"/>
              <a:gd name="connsiteX3" fmla="*/ 4423733 w 4423733"/>
              <a:gd name="connsiteY3" fmla="*/ 2006344 h 2022813"/>
              <a:gd name="connsiteX0" fmla="*/ 71159 w 4423732"/>
              <a:gd name="connsiteY0" fmla="*/ 405884 h 2022813"/>
              <a:gd name="connsiteX1" fmla="*/ 1598442 w 4423732"/>
              <a:gd name="connsiteY1" fmla="*/ 405884 h 2022813"/>
              <a:gd name="connsiteX2" fmla="*/ 2111562 w 4423732"/>
              <a:gd name="connsiteY2" fmla="*/ 1997876 h 2022813"/>
              <a:gd name="connsiteX3" fmla="*/ 4423732 w 4423732"/>
              <a:gd name="connsiteY3" fmla="*/ 2006344 h 2022813"/>
              <a:gd name="connsiteX0" fmla="*/ 0 w 4352573"/>
              <a:gd name="connsiteY0" fmla="*/ 405884 h 2022813"/>
              <a:gd name="connsiteX1" fmla="*/ 1527283 w 4352573"/>
              <a:gd name="connsiteY1" fmla="*/ 405884 h 2022813"/>
              <a:gd name="connsiteX2" fmla="*/ 2040403 w 4352573"/>
              <a:gd name="connsiteY2" fmla="*/ 1997876 h 2022813"/>
              <a:gd name="connsiteX3" fmla="*/ 4352573 w 4352573"/>
              <a:gd name="connsiteY3" fmla="*/ 2006344 h 2022813"/>
              <a:gd name="connsiteX0" fmla="*/ 0 w 4352573"/>
              <a:gd name="connsiteY0" fmla="*/ 375144 h 2022813"/>
              <a:gd name="connsiteX1" fmla="*/ 1527283 w 4352573"/>
              <a:gd name="connsiteY1" fmla="*/ 375144 h 2022813"/>
              <a:gd name="connsiteX2" fmla="*/ 1527282 w 4352573"/>
              <a:gd name="connsiteY2" fmla="*/ 1997876 h 2022813"/>
              <a:gd name="connsiteX3" fmla="*/ 4352573 w 4352573"/>
              <a:gd name="connsiteY3" fmla="*/ 1975604 h 2022813"/>
              <a:gd name="connsiteX0" fmla="*/ 0 w 4352573"/>
              <a:gd name="connsiteY0" fmla="*/ 381292 h 2028961"/>
              <a:gd name="connsiteX1" fmla="*/ 1527283 w 4352573"/>
              <a:gd name="connsiteY1" fmla="*/ 381292 h 2028961"/>
              <a:gd name="connsiteX2" fmla="*/ 1527282 w 4352573"/>
              <a:gd name="connsiteY2" fmla="*/ 2004024 h 2028961"/>
              <a:gd name="connsiteX3" fmla="*/ 4352573 w 4352573"/>
              <a:gd name="connsiteY3" fmla="*/ 1981752 h 2028961"/>
              <a:gd name="connsiteX0" fmla="*/ 0 w 4352573"/>
              <a:gd name="connsiteY0" fmla="*/ 381292 h 2028961"/>
              <a:gd name="connsiteX1" fmla="*/ 1527283 w 4352573"/>
              <a:gd name="connsiteY1" fmla="*/ 381292 h 2028961"/>
              <a:gd name="connsiteX2" fmla="*/ 1527282 w 4352573"/>
              <a:gd name="connsiteY2" fmla="*/ 2004024 h 2028961"/>
              <a:gd name="connsiteX3" fmla="*/ 4352573 w 4352573"/>
              <a:gd name="connsiteY3" fmla="*/ 1981752 h 2028961"/>
              <a:gd name="connsiteX0" fmla="*/ 0 w 4352573"/>
              <a:gd name="connsiteY0" fmla="*/ 399737 h 2028961"/>
              <a:gd name="connsiteX1" fmla="*/ 1527283 w 4352573"/>
              <a:gd name="connsiteY1" fmla="*/ 399737 h 2028961"/>
              <a:gd name="connsiteX2" fmla="*/ 1527282 w 4352573"/>
              <a:gd name="connsiteY2" fmla="*/ 2004024 h 2028961"/>
              <a:gd name="connsiteX3" fmla="*/ 4352573 w 4352573"/>
              <a:gd name="connsiteY3" fmla="*/ 2000197 h 2028961"/>
              <a:gd name="connsiteX0" fmla="*/ 0 w 4352573"/>
              <a:gd name="connsiteY0" fmla="*/ 399737 h 2004024"/>
              <a:gd name="connsiteX1" fmla="*/ 1527283 w 4352573"/>
              <a:gd name="connsiteY1" fmla="*/ 399737 h 2004024"/>
              <a:gd name="connsiteX2" fmla="*/ 1527282 w 4352573"/>
              <a:gd name="connsiteY2" fmla="*/ 2004024 h 2004024"/>
              <a:gd name="connsiteX3" fmla="*/ 4352573 w 4352573"/>
              <a:gd name="connsiteY3" fmla="*/ 2000197 h 200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573" h="2004024">
                <a:moveTo>
                  <a:pt x="0" y="399737"/>
                </a:moveTo>
                <a:cubicBezTo>
                  <a:pt x="1939636" y="405278"/>
                  <a:pt x="309087" y="421761"/>
                  <a:pt x="1527283" y="399737"/>
                </a:cubicBezTo>
                <a:cubicBezTo>
                  <a:pt x="1533823" y="1765189"/>
                  <a:pt x="1524315" y="0"/>
                  <a:pt x="1527282" y="2004024"/>
                </a:cubicBezTo>
                <a:lnTo>
                  <a:pt x="4352573" y="2000197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3245556" y="2720785"/>
            <a:ext cx="51954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17768" y="2793206"/>
            <a:ext cx="15336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Genotypes  “included” in mixture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13207" y="3338466"/>
            <a:ext cx="2221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Genotype axis</a:t>
            </a:r>
          </a:p>
        </p:txBody>
      </p:sp>
      <p:sp>
        <p:nvSpPr>
          <p:cNvPr id="41" name="Freeform 40"/>
          <p:cNvSpPr/>
          <p:nvPr/>
        </p:nvSpPr>
        <p:spPr>
          <a:xfrm>
            <a:off x="3640679" y="2726777"/>
            <a:ext cx="1478291" cy="155145"/>
          </a:xfrm>
          <a:custGeom>
            <a:avLst/>
            <a:gdLst>
              <a:gd name="connsiteX0" fmla="*/ 0 w 2026920"/>
              <a:gd name="connsiteY0" fmla="*/ 30480 h 149860"/>
              <a:gd name="connsiteX1" fmla="*/ 1051560 w 2026920"/>
              <a:gd name="connsiteY1" fmla="*/ 144780 h 149860"/>
              <a:gd name="connsiteX2" fmla="*/ 2026920 w 2026920"/>
              <a:gd name="connsiteY2" fmla="*/ 0 h 149860"/>
              <a:gd name="connsiteX0" fmla="*/ 0 w 2026920"/>
              <a:gd name="connsiteY0" fmla="*/ 30480 h 149860"/>
              <a:gd name="connsiteX1" fmla="*/ 1051560 w 2026920"/>
              <a:gd name="connsiteY1" fmla="*/ 144780 h 149860"/>
              <a:gd name="connsiteX2" fmla="*/ 2026920 w 2026920"/>
              <a:gd name="connsiteY2" fmla="*/ 0 h 149860"/>
              <a:gd name="connsiteX0" fmla="*/ 0 w 2026920"/>
              <a:gd name="connsiteY0" fmla="*/ 30480 h 144780"/>
              <a:gd name="connsiteX1" fmla="*/ 1051560 w 2026920"/>
              <a:gd name="connsiteY1" fmla="*/ 144780 h 144780"/>
              <a:gd name="connsiteX2" fmla="*/ 2026920 w 2026920"/>
              <a:gd name="connsiteY2" fmla="*/ 0 h 144780"/>
              <a:gd name="connsiteX0" fmla="*/ 0 w 2026920"/>
              <a:gd name="connsiteY0" fmla="*/ 30480 h 144780"/>
              <a:gd name="connsiteX1" fmla="*/ 1051560 w 2026920"/>
              <a:gd name="connsiteY1" fmla="*/ 144780 h 144780"/>
              <a:gd name="connsiteX2" fmla="*/ 2026920 w 2026920"/>
              <a:gd name="connsiteY2" fmla="*/ 0 h 144780"/>
              <a:gd name="connsiteX0" fmla="*/ 0 w 2028335"/>
              <a:gd name="connsiteY0" fmla="*/ 30480 h 144780"/>
              <a:gd name="connsiteX1" fmla="*/ 1051560 w 2028335"/>
              <a:gd name="connsiteY1" fmla="*/ 144780 h 144780"/>
              <a:gd name="connsiteX2" fmla="*/ 2026920 w 2028335"/>
              <a:gd name="connsiteY2" fmla="*/ 0 h 144780"/>
              <a:gd name="connsiteX0" fmla="*/ 0 w 2031219"/>
              <a:gd name="connsiteY0" fmla="*/ 30480 h 153502"/>
              <a:gd name="connsiteX1" fmla="*/ 1051560 w 2031219"/>
              <a:gd name="connsiteY1" fmla="*/ 144780 h 153502"/>
              <a:gd name="connsiteX2" fmla="*/ 2026920 w 2031219"/>
              <a:gd name="connsiteY2" fmla="*/ 0 h 153502"/>
              <a:gd name="connsiteX0" fmla="*/ 3699 w 2034918"/>
              <a:gd name="connsiteY0" fmla="*/ 30480 h 153502"/>
              <a:gd name="connsiteX1" fmla="*/ 1055259 w 2034918"/>
              <a:gd name="connsiteY1" fmla="*/ 144780 h 153502"/>
              <a:gd name="connsiteX2" fmla="*/ 2030619 w 2034918"/>
              <a:gd name="connsiteY2" fmla="*/ 0 h 153502"/>
              <a:gd name="connsiteX0" fmla="*/ 3699 w 2034918"/>
              <a:gd name="connsiteY0" fmla="*/ 32123 h 155145"/>
              <a:gd name="connsiteX1" fmla="*/ 1017760 w 2034918"/>
              <a:gd name="connsiteY1" fmla="*/ 143538 h 155145"/>
              <a:gd name="connsiteX2" fmla="*/ 2030619 w 2034918"/>
              <a:gd name="connsiteY2" fmla="*/ 1643 h 155145"/>
              <a:gd name="connsiteX0" fmla="*/ 3699 w 2039956"/>
              <a:gd name="connsiteY0" fmla="*/ 9452 h 155145"/>
              <a:gd name="connsiteX1" fmla="*/ 1022798 w 2039956"/>
              <a:gd name="connsiteY1" fmla="*/ 143538 h 155145"/>
              <a:gd name="connsiteX2" fmla="*/ 2035657 w 2039956"/>
              <a:gd name="connsiteY2" fmla="*/ 1643 h 15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9956" h="155145">
                <a:moveTo>
                  <a:pt x="3699" y="9452"/>
                </a:moveTo>
                <a:cubicBezTo>
                  <a:pt x="0" y="121064"/>
                  <a:pt x="1022469" y="1506"/>
                  <a:pt x="1022798" y="143538"/>
                </a:cubicBezTo>
                <a:cubicBezTo>
                  <a:pt x="1017358" y="0"/>
                  <a:pt x="2039956" y="155145"/>
                  <a:pt x="2035657" y="1643"/>
                </a:cubicBezTo>
              </a:path>
            </a:pathLst>
          </a:cu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151438" y="2739517"/>
            <a:ext cx="2806793" cy="155145"/>
          </a:xfrm>
          <a:custGeom>
            <a:avLst/>
            <a:gdLst>
              <a:gd name="connsiteX0" fmla="*/ 0 w 2026920"/>
              <a:gd name="connsiteY0" fmla="*/ 30480 h 149860"/>
              <a:gd name="connsiteX1" fmla="*/ 1051560 w 2026920"/>
              <a:gd name="connsiteY1" fmla="*/ 144780 h 149860"/>
              <a:gd name="connsiteX2" fmla="*/ 2026920 w 2026920"/>
              <a:gd name="connsiteY2" fmla="*/ 0 h 149860"/>
              <a:gd name="connsiteX0" fmla="*/ 0 w 2026920"/>
              <a:gd name="connsiteY0" fmla="*/ 30480 h 149860"/>
              <a:gd name="connsiteX1" fmla="*/ 1051560 w 2026920"/>
              <a:gd name="connsiteY1" fmla="*/ 144780 h 149860"/>
              <a:gd name="connsiteX2" fmla="*/ 2026920 w 2026920"/>
              <a:gd name="connsiteY2" fmla="*/ 0 h 149860"/>
              <a:gd name="connsiteX0" fmla="*/ 0 w 2026920"/>
              <a:gd name="connsiteY0" fmla="*/ 30480 h 144780"/>
              <a:gd name="connsiteX1" fmla="*/ 1051560 w 2026920"/>
              <a:gd name="connsiteY1" fmla="*/ 144780 h 144780"/>
              <a:gd name="connsiteX2" fmla="*/ 2026920 w 2026920"/>
              <a:gd name="connsiteY2" fmla="*/ 0 h 144780"/>
              <a:gd name="connsiteX0" fmla="*/ 0 w 2026920"/>
              <a:gd name="connsiteY0" fmla="*/ 30480 h 144780"/>
              <a:gd name="connsiteX1" fmla="*/ 1051560 w 2026920"/>
              <a:gd name="connsiteY1" fmla="*/ 144780 h 144780"/>
              <a:gd name="connsiteX2" fmla="*/ 2026920 w 2026920"/>
              <a:gd name="connsiteY2" fmla="*/ 0 h 144780"/>
              <a:gd name="connsiteX0" fmla="*/ 0 w 2028335"/>
              <a:gd name="connsiteY0" fmla="*/ 30480 h 144780"/>
              <a:gd name="connsiteX1" fmla="*/ 1051560 w 2028335"/>
              <a:gd name="connsiteY1" fmla="*/ 144780 h 144780"/>
              <a:gd name="connsiteX2" fmla="*/ 2026920 w 2028335"/>
              <a:gd name="connsiteY2" fmla="*/ 0 h 144780"/>
              <a:gd name="connsiteX0" fmla="*/ 0 w 2031219"/>
              <a:gd name="connsiteY0" fmla="*/ 30480 h 153502"/>
              <a:gd name="connsiteX1" fmla="*/ 1051560 w 2031219"/>
              <a:gd name="connsiteY1" fmla="*/ 144780 h 153502"/>
              <a:gd name="connsiteX2" fmla="*/ 2026920 w 2031219"/>
              <a:gd name="connsiteY2" fmla="*/ 0 h 153502"/>
              <a:gd name="connsiteX0" fmla="*/ 3699 w 2034918"/>
              <a:gd name="connsiteY0" fmla="*/ 30480 h 153502"/>
              <a:gd name="connsiteX1" fmla="*/ 1055259 w 2034918"/>
              <a:gd name="connsiteY1" fmla="*/ 144780 h 153502"/>
              <a:gd name="connsiteX2" fmla="*/ 2030619 w 2034918"/>
              <a:gd name="connsiteY2" fmla="*/ 0 h 153502"/>
              <a:gd name="connsiteX0" fmla="*/ 3699 w 2034918"/>
              <a:gd name="connsiteY0" fmla="*/ 32123 h 155145"/>
              <a:gd name="connsiteX1" fmla="*/ 1017760 w 2034918"/>
              <a:gd name="connsiteY1" fmla="*/ 143538 h 155145"/>
              <a:gd name="connsiteX2" fmla="*/ 2030619 w 2034918"/>
              <a:gd name="connsiteY2" fmla="*/ 1643 h 155145"/>
              <a:gd name="connsiteX0" fmla="*/ 3699 w 2034918"/>
              <a:gd name="connsiteY0" fmla="*/ 4414 h 155145"/>
              <a:gd name="connsiteX1" fmla="*/ 1017760 w 2034918"/>
              <a:gd name="connsiteY1" fmla="*/ 143538 h 155145"/>
              <a:gd name="connsiteX2" fmla="*/ 2030619 w 2034918"/>
              <a:gd name="connsiteY2" fmla="*/ 1643 h 15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4918" h="155145">
                <a:moveTo>
                  <a:pt x="3699" y="4414"/>
                </a:moveTo>
                <a:cubicBezTo>
                  <a:pt x="0" y="116026"/>
                  <a:pt x="1017431" y="1506"/>
                  <a:pt x="1017760" y="143538"/>
                </a:cubicBezTo>
                <a:cubicBezTo>
                  <a:pt x="1012320" y="0"/>
                  <a:pt x="2034918" y="155145"/>
                  <a:pt x="2030619" y="1643"/>
                </a:cubicBez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2106236" y="3779616"/>
            <a:ext cx="6282629" cy="2449701"/>
            <a:chOff x="2106236" y="3779616"/>
            <a:chExt cx="6282629" cy="2449701"/>
          </a:xfrm>
        </p:grpSpPr>
        <p:sp>
          <p:nvSpPr>
            <p:cNvPr id="43" name="Freeform 42"/>
            <p:cNvSpPr/>
            <p:nvPr/>
          </p:nvSpPr>
          <p:spPr>
            <a:xfrm>
              <a:off x="3568829" y="4063684"/>
              <a:ext cx="4366443" cy="1198879"/>
            </a:xfrm>
            <a:custGeom>
              <a:avLst/>
              <a:gdLst>
                <a:gd name="connsiteX0" fmla="*/ 0 w 5203767"/>
                <a:gd name="connsiteY0" fmla="*/ 254923 h 2042158"/>
                <a:gd name="connsiteX1" fmla="*/ 2011680 w 5203767"/>
                <a:gd name="connsiteY1" fmla="*/ 254923 h 2042158"/>
                <a:gd name="connsiteX2" fmla="*/ 2759825 w 5203767"/>
                <a:gd name="connsiteY2" fmla="*/ 1784464 h 2042158"/>
                <a:gd name="connsiteX3" fmla="*/ 5203767 w 5203767"/>
                <a:gd name="connsiteY3" fmla="*/ 1801090 h 2042158"/>
                <a:gd name="connsiteX0" fmla="*/ 0 w 5203767"/>
                <a:gd name="connsiteY0" fmla="*/ 254923 h 2042158"/>
                <a:gd name="connsiteX1" fmla="*/ 2011680 w 5203767"/>
                <a:gd name="connsiteY1" fmla="*/ 254923 h 2042158"/>
                <a:gd name="connsiteX2" fmla="*/ 2759825 w 5203767"/>
                <a:gd name="connsiteY2" fmla="*/ 1784464 h 2042158"/>
                <a:gd name="connsiteX3" fmla="*/ 5203767 w 5203767"/>
                <a:gd name="connsiteY3" fmla="*/ 1801090 h 2042158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643446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31322"/>
                <a:gd name="connsiteX1" fmla="*/ 2011680 w 5203767"/>
                <a:gd name="connsiteY1" fmla="*/ 127462 h 1931322"/>
                <a:gd name="connsiteX2" fmla="*/ 2044930 w 5203767"/>
                <a:gd name="connsiteY2" fmla="*/ 1673628 h 1931322"/>
                <a:gd name="connsiteX3" fmla="*/ 5203767 w 5203767"/>
                <a:gd name="connsiteY3" fmla="*/ 1673629 h 1931322"/>
                <a:gd name="connsiteX0" fmla="*/ 0 w 5203767"/>
                <a:gd name="connsiteY0" fmla="*/ 127462 h 1794163"/>
                <a:gd name="connsiteX1" fmla="*/ 2011680 w 5203767"/>
                <a:gd name="connsiteY1" fmla="*/ 127462 h 1794163"/>
                <a:gd name="connsiteX2" fmla="*/ 2044930 w 5203767"/>
                <a:gd name="connsiteY2" fmla="*/ 1673628 h 1794163"/>
                <a:gd name="connsiteX3" fmla="*/ 5203767 w 5203767"/>
                <a:gd name="connsiteY3" fmla="*/ 1673629 h 1794163"/>
                <a:gd name="connsiteX0" fmla="*/ 0 w 5203767"/>
                <a:gd name="connsiteY0" fmla="*/ 127462 h 1794163"/>
                <a:gd name="connsiteX1" fmla="*/ 2011680 w 5203767"/>
                <a:gd name="connsiteY1" fmla="*/ 127462 h 1794163"/>
                <a:gd name="connsiteX2" fmla="*/ 2044930 w 5203767"/>
                <a:gd name="connsiteY2" fmla="*/ 1673628 h 1794163"/>
                <a:gd name="connsiteX3" fmla="*/ 5203767 w 5203767"/>
                <a:gd name="connsiteY3" fmla="*/ 1673629 h 1794163"/>
                <a:gd name="connsiteX0" fmla="*/ 0 w 5203767"/>
                <a:gd name="connsiteY0" fmla="*/ 0 h 1666701"/>
                <a:gd name="connsiteX1" fmla="*/ 2011680 w 5203767"/>
                <a:gd name="connsiteY1" fmla="*/ 0 h 1666701"/>
                <a:gd name="connsiteX2" fmla="*/ 2044930 w 5203767"/>
                <a:gd name="connsiteY2" fmla="*/ 1546166 h 1666701"/>
                <a:gd name="connsiteX3" fmla="*/ 5203767 w 5203767"/>
                <a:gd name="connsiteY3" fmla="*/ 1546167 h 1666701"/>
                <a:gd name="connsiteX0" fmla="*/ 0 w 5203767"/>
                <a:gd name="connsiteY0" fmla="*/ 444886 h 2111587"/>
                <a:gd name="connsiteX1" fmla="*/ 2011680 w 5203767"/>
                <a:gd name="connsiteY1" fmla="*/ 444886 h 2111587"/>
                <a:gd name="connsiteX2" fmla="*/ 2044930 w 5203767"/>
                <a:gd name="connsiteY2" fmla="*/ 1991052 h 2111587"/>
                <a:gd name="connsiteX3" fmla="*/ 5203767 w 5203767"/>
                <a:gd name="connsiteY3" fmla="*/ 1991053 h 2111587"/>
                <a:gd name="connsiteX0" fmla="*/ 0 w 5203767"/>
                <a:gd name="connsiteY0" fmla="*/ 444886 h 2015989"/>
                <a:gd name="connsiteX1" fmla="*/ 2011680 w 5203767"/>
                <a:gd name="connsiteY1" fmla="*/ 444886 h 2015989"/>
                <a:gd name="connsiteX2" fmla="*/ 2044930 w 5203767"/>
                <a:gd name="connsiteY2" fmla="*/ 1991052 h 2015989"/>
                <a:gd name="connsiteX3" fmla="*/ 5203767 w 5203767"/>
                <a:gd name="connsiteY3" fmla="*/ 1991053 h 2015989"/>
                <a:gd name="connsiteX0" fmla="*/ 0 w 4357100"/>
                <a:gd name="connsiteY0" fmla="*/ 444886 h 2015989"/>
                <a:gd name="connsiteX1" fmla="*/ 2011680 w 4357100"/>
                <a:gd name="connsiteY1" fmla="*/ 444886 h 2015989"/>
                <a:gd name="connsiteX2" fmla="*/ 2044930 w 4357100"/>
                <a:gd name="connsiteY2" fmla="*/ 1991052 h 2015989"/>
                <a:gd name="connsiteX3" fmla="*/ 4357100 w 4357100"/>
                <a:gd name="connsiteY3" fmla="*/ 1999520 h 2015989"/>
                <a:gd name="connsiteX0" fmla="*/ 0 w 4357100"/>
                <a:gd name="connsiteY0" fmla="*/ 444886 h 2015989"/>
                <a:gd name="connsiteX1" fmla="*/ 2011680 w 4357100"/>
                <a:gd name="connsiteY1" fmla="*/ 444886 h 2015989"/>
                <a:gd name="connsiteX2" fmla="*/ 2044930 w 4357100"/>
                <a:gd name="connsiteY2" fmla="*/ 1991052 h 2015989"/>
                <a:gd name="connsiteX3" fmla="*/ 4357100 w 4357100"/>
                <a:gd name="connsiteY3" fmla="*/ 1999520 h 2015989"/>
                <a:gd name="connsiteX0" fmla="*/ 0 w 4357100"/>
                <a:gd name="connsiteY0" fmla="*/ 438062 h 2009165"/>
                <a:gd name="connsiteX1" fmla="*/ 2011680 w 4357100"/>
                <a:gd name="connsiteY1" fmla="*/ 438062 h 2009165"/>
                <a:gd name="connsiteX2" fmla="*/ 2044930 w 4357100"/>
                <a:gd name="connsiteY2" fmla="*/ 1984228 h 2009165"/>
                <a:gd name="connsiteX3" fmla="*/ 4357100 w 4357100"/>
                <a:gd name="connsiteY3" fmla="*/ 1992696 h 2009165"/>
                <a:gd name="connsiteX0" fmla="*/ 0 w 4357100"/>
                <a:gd name="connsiteY0" fmla="*/ 451710 h 2022813"/>
                <a:gd name="connsiteX1" fmla="*/ 2011680 w 4357100"/>
                <a:gd name="connsiteY1" fmla="*/ 451710 h 2022813"/>
                <a:gd name="connsiteX2" fmla="*/ 2044930 w 4357100"/>
                <a:gd name="connsiteY2" fmla="*/ 1997876 h 2022813"/>
                <a:gd name="connsiteX3" fmla="*/ 4357100 w 4357100"/>
                <a:gd name="connsiteY3" fmla="*/ 2006344 h 2022813"/>
                <a:gd name="connsiteX0" fmla="*/ 0 w 4357100"/>
                <a:gd name="connsiteY0" fmla="*/ 419905 h 2022813"/>
                <a:gd name="connsiteX1" fmla="*/ 2011680 w 4357100"/>
                <a:gd name="connsiteY1" fmla="*/ 419905 h 2022813"/>
                <a:gd name="connsiteX2" fmla="*/ 2820913 w 4357100"/>
                <a:gd name="connsiteY2" fmla="*/ 1997876 h 2022813"/>
                <a:gd name="connsiteX3" fmla="*/ 4357100 w 4357100"/>
                <a:gd name="connsiteY3" fmla="*/ 1974539 h 2022813"/>
                <a:gd name="connsiteX0" fmla="*/ 51512 w 4408612"/>
                <a:gd name="connsiteY0" fmla="*/ 419905 h 2022813"/>
                <a:gd name="connsiteX1" fmla="*/ 1598442 w 4408612"/>
                <a:gd name="connsiteY1" fmla="*/ 415929 h 2022813"/>
                <a:gd name="connsiteX2" fmla="*/ 2872425 w 4408612"/>
                <a:gd name="connsiteY2" fmla="*/ 1997876 h 2022813"/>
                <a:gd name="connsiteX3" fmla="*/ 4408612 w 4408612"/>
                <a:gd name="connsiteY3" fmla="*/ 1974539 h 2022813"/>
                <a:gd name="connsiteX0" fmla="*/ 51512 w 4408612"/>
                <a:gd name="connsiteY0" fmla="*/ 419905 h 2022813"/>
                <a:gd name="connsiteX1" fmla="*/ 1598442 w 4408612"/>
                <a:gd name="connsiteY1" fmla="*/ 415929 h 2022813"/>
                <a:gd name="connsiteX2" fmla="*/ 2872425 w 4408612"/>
                <a:gd name="connsiteY2" fmla="*/ 1997876 h 2022813"/>
                <a:gd name="connsiteX3" fmla="*/ 4408612 w 4408612"/>
                <a:gd name="connsiteY3" fmla="*/ 1974539 h 2022813"/>
                <a:gd name="connsiteX0" fmla="*/ 51512 w 4408612"/>
                <a:gd name="connsiteY0" fmla="*/ 3976 h 1606884"/>
                <a:gd name="connsiteX1" fmla="*/ 1598442 w 4408612"/>
                <a:gd name="connsiteY1" fmla="*/ 0 h 1606884"/>
                <a:gd name="connsiteX2" fmla="*/ 2872425 w 4408612"/>
                <a:gd name="connsiteY2" fmla="*/ 1581947 h 1606884"/>
                <a:gd name="connsiteX3" fmla="*/ 4408612 w 4408612"/>
                <a:gd name="connsiteY3" fmla="*/ 1558610 h 1606884"/>
                <a:gd name="connsiteX0" fmla="*/ 51512 w 4408612"/>
                <a:gd name="connsiteY0" fmla="*/ 3976 h 1583030"/>
                <a:gd name="connsiteX1" fmla="*/ 1598442 w 4408612"/>
                <a:gd name="connsiteY1" fmla="*/ 0 h 1583030"/>
                <a:gd name="connsiteX2" fmla="*/ 2872425 w 4408612"/>
                <a:gd name="connsiteY2" fmla="*/ 1581947 h 1583030"/>
                <a:gd name="connsiteX3" fmla="*/ 4408612 w 4408612"/>
                <a:gd name="connsiteY3" fmla="*/ 1558610 h 1583030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2425 w 4419087"/>
                <a:gd name="connsiteY2" fmla="*/ 1581947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94794 w 4419087"/>
                <a:gd name="connsiteY2" fmla="*/ 1586602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1514 w 4419087"/>
                <a:gd name="connsiteY2" fmla="*/ 1586602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1514 w 4419087"/>
                <a:gd name="connsiteY2" fmla="*/ 1586602 h 1586602"/>
                <a:gd name="connsiteX3" fmla="*/ 4419087 w 4419087"/>
                <a:gd name="connsiteY3" fmla="*/ 1586602 h 1586602"/>
                <a:gd name="connsiteX0" fmla="*/ 15422 w 4382997"/>
                <a:gd name="connsiteY0" fmla="*/ 0 h 1582626"/>
                <a:gd name="connsiteX1" fmla="*/ 1598442 w 4382997"/>
                <a:gd name="connsiteY1" fmla="*/ 7823 h 1582626"/>
                <a:gd name="connsiteX2" fmla="*/ 2835424 w 4382997"/>
                <a:gd name="connsiteY2" fmla="*/ 1582626 h 1582626"/>
                <a:gd name="connsiteX3" fmla="*/ 4382997 w 4382997"/>
                <a:gd name="connsiteY3" fmla="*/ 1582626 h 1582626"/>
                <a:gd name="connsiteX0" fmla="*/ 15422 w 4382997"/>
                <a:gd name="connsiteY0" fmla="*/ 0 h 1582626"/>
                <a:gd name="connsiteX1" fmla="*/ 1598442 w 4382997"/>
                <a:gd name="connsiteY1" fmla="*/ 7823 h 1582626"/>
                <a:gd name="connsiteX2" fmla="*/ 2835424 w 4382997"/>
                <a:gd name="connsiteY2" fmla="*/ 1582626 h 1582626"/>
                <a:gd name="connsiteX3" fmla="*/ 4382997 w 4382997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582626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850321 h 2432947"/>
                <a:gd name="connsiteX1" fmla="*/ 1583019 w 4367575"/>
                <a:gd name="connsiteY1" fmla="*/ 999744 h 2432947"/>
                <a:gd name="connsiteX2" fmla="*/ 2820002 w 4367575"/>
                <a:gd name="connsiteY2" fmla="*/ 2305729 h 2432947"/>
                <a:gd name="connsiteX3" fmla="*/ 4367575 w 4367575"/>
                <a:gd name="connsiteY3" fmla="*/ 2432947 h 2432947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2555621"/>
                <a:gd name="connsiteX1" fmla="*/ 1583019 w 4367575"/>
                <a:gd name="connsiteY1" fmla="*/ 195443 h 2555621"/>
                <a:gd name="connsiteX2" fmla="*/ 2820002 w 4367575"/>
                <a:gd name="connsiteY2" fmla="*/ 1501428 h 2555621"/>
                <a:gd name="connsiteX3" fmla="*/ 4367575 w 4367575"/>
                <a:gd name="connsiteY3" fmla="*/ 1628646 h 2555621"/>
                <a:gd name="connsiteX0" fmla="*/ 0 w 4367575"/>
                <a:gd name="connsiteY0" fmla="*/ 46020 h 2555622"/>
                <a:gd name="connsiteX1" fmla="*/ 1583019 w 4367575"/>
                <a:gd name="connsiteY1" fmla="*/ 195443 h 2555622"/>
                <a:gd name="connsiteX2" fmla="*/ 2820002 w 4367575"/>
                <a:gd name="connsiteY2" fmla="*/ 1501428 h 2555622"/>
                <a:gd name="connsiteX3" fmla="*/ 4367575 w 4367575"/>
                <a:gd name="connsiteY3" fmla="*/ 1628646 h 2555622"/>
                <a:gd name="connsiteX0" fmla="*/ 0 w 4367575"/>
                <a:gd name="connsiteY0" fmla="*/ 46020 h 2555622"/>
                <a:gd name="connsiteX1" fmla="*/ 1583019 w 4367575"/>
                <a:gd name="connsiteY1" fmla="*/ 195443 h 2555622"/>
                <a:gd name="connsiteX2" fmla="*/ 2820002 w 4367575"/>
                <a:gd name="connsiteY2" fmla="*/ 1501428 h 2555622"/>
                <a:gd name="connsiteX3" fmla="*/ 4367575 w 4367575"/>
                <a:gd name="connsiteY3" fmla="*/ 1628646 h 2555622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35289"/>
                <a:gd name="connsiteX1" fmla="*/ 1583019 w 4367575"/>
                <a:gd name="connsiteY1" fmla="*/ 195443 h 1635289"/>
                <a:gd name="connsiteX2" fmla="*/ 2820002 w 4367575"/>
                <a:gd name="connsiteY2" fmla="*/ 1501428 h 1635289"/>
                <a:gd name="connsiteX3" fmla="*/ 4367575 w 4367575"/>
                <a:gd name="connsiteY3" fmla="*/ 1628646 h 1635289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4367575 w 4367575"/>
                <a:gd name="connsiteY2" fmla="*/ 1628646 h 1628646"/>
                <a:gd name="connsiteX0" fmla="*/ 0 w 4367575"/>
                <a:gd name="connsiteY0" fmla="*/ 0 h 1582626"/>
                <a:gd name="connsiteX1" fmla="*/ 4367575 w 4367575"/>
                <a:gd name="connsiteY1" fmla="*/ 1582626 h 1582626"/>
                <a:gd name="connsiteX0" fmla="*/ 0 w 4367575"/>
                <a:gd name="connsiteY0" fmla="*/ 0 h 1586081"/>
                <a:gd name="connsiteX1" fmla="*/ 4367575 w 4367575"/>
                <a:gd name="connsiteY1" fmla="*/ 1582626 h 1586081"/>
                <a:gd name="connsiteX0" fmla="*/ 0 w 4367575"/>
                <a:gd name="connsiteY0" fmla="*/ 0 h 1586081"/>
                <a:gd name="connsiteX1" fmla="*/ 4367575 w 4367575"/>
                <a:gd name="connsiteY1" fmla="*/ 1582626 h 1586081"/>
                <a:gd name="connsiteX0" fmla="*/ 0 w 4367575"/>
                <a:gd name="connsiteY0" fmla="*/ 0 h 1582626"/>
                <a:gd name="connsiteX1" fmla="*/ 4367575 w 4367575"/>
                <a:gd name="connsiteY1" fmla="*/ 1582626 h 1582626"/>
                <a:gd name="connsiteX0" fmla="*/ 0 w 4367575"/>
                <a:gd name="connsiteY0" fmla="*/ 0 h 1582626"/>
                <a:gd name="connsiteX1" fmla="*/ 4367575 w 4367575"/>
                <a:gd name="connsiteY1" fmla="*/ 1582626 h 1582626"/>
                <a:gd name="connsiteX0" fmla="*/ 0 w 4367575"/>
                <a:gd name="connsiteY0" fmla="*/ 0 h 1582626"/>
                <a:gd name="connsiteX1" fmla="*/ 4367575 w 4367575"/>
                <a:gd name="connsiteY1" fmla="*/ 1582626 h 1582626"/>
                <a:gd name="connsiteX0" fmla="*/ 0 w 4367575"/>
                <a:gd name="connsiteY0" fmla="*/ 18624 h 1601250"/>
                <a:gd name="connsiteX1" fmla="*/ 4367575 w 4367575"/>
                <a:gd name="connsiteY1" fmla="*/ 1601250 h 1601250"/>
                <a:gd name="connsiteX0" fmla="*/ 0 w 4367575"/>
                <a:gd name="connsiteY0" fmla="*/ 18624 h 1601250"/>
                <a:gd name="connsiteX1" fmla="*/ 4367575 w 4367575"/>
                <a:gd name="connsiteY1" fmla="*/ 1601250 h 160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67575" h="1601250">
                  <a:moveTo>
                    <a:pt x="0" y="18624"/>
                  </a:moveTo>
                  <a:cubicBezTo>
                    <a:pt x="3285133" y="0"/>
                    <a:pt x="770591" y="1568553"/>
                    <a:pt x="4367575" y="1601250"/>
                  </a:cubicBez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06236" y="3779616"/>
              <a:ext cx="15215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/>
                <a:t>Very plausible contributor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3194756" y="5304581"/>
              <a:ext cx="519410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586208" y="3815242"/>
              <a:ext cx="0" cy="179415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464240" y="5028661"/>
              <a:ext cx="11473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/>
                <a:t>Impossible contributor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3374865" y="4044175"/>
              <a:ext cx="2334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3798984" y="5383826"/>
              <a:ext cx="1160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genotypes included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487407" y="5482887"/>
              <a:ext cx="1382666" cy="52322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excluded genotypes</a:t>
              </a:r>
            </a:p>
          </p:txBody>
        </p:sp>
        <p:sp>
          <p:nvSpPr>
            <p:cNvPr id="52" name="Freeform 51"/>
            <p:cNvSpPr/>
            <p:nvPr/>
          </p:nvSpPr>
          <p:spPr>
            <a:xfrm>
              <a:off x="3589880" y="5310573"/>
              <a:ext cx="1546664" cy="155145"/>
            </a:xfrm>
            <a:custGeom>
              <a:avLst/>
              <a:gdLst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8335"/>
                <a:gd name="connsiteY0" fmla="*/ 30480 h 144780"/>
                <a:gd name="connsiteX1" fmla="*/ 1051560 w 2028335"/>
                <a:gd name="connsiteY1" fmla="*/ 144780 h 144780"/>
                <a:gd name="connsiteX2" fmla="*/ 2026920 w 2028335"/>
                <a:gd name="connsiteY2" fmla="*/ 0 h 144780"/>
                <a:gd name="connsiteX0" fmla="*/ 0 w 2031219"/>
                <a:gd name="connsiteY0" fmla="*/ 30480 h 153502"/>
                <a:gd name="connsiteX1" fmla="*/ 1051560 w 2031219"/>
                <a:gd name="connsiteY1" fmla="*/ 144780 h 153502"/>
                <a:gd name="connsiteX2" fmla="*/ 2026920 w 2031219"/>
                <a:gd name="connsiteY2" fmla="*/ 0 h 153502"/>
                <a:gd name="connsiteX0" fmla="*/ 3699 w 2034918"/>
                <a:gd name="connsiteY0" fmla="*/ 30480 h 153502"/>
                <a:gd name="connsiteX1" fmla="*/ 1055259 w 2034918"/>
                <a:gd name="connsiteY1" fmla="*/ 144780 h 153502"/>
                <a:gd name="connsiteX2" fmla="*/ 2030619 w 2034918"/>
                <a:gd name="connsiteY2" fmla="*/ 0 h 153502"/>
                <a:gd name="connsiteX0" fmla="*/ 3699 w 2034918"/>
                <a:gd name="connsiteY0" fmla="*/ 32123 h 155145"/>
                <a:gd name="connsiteX1" fmla="*/ 1017760 w 2034918"/>
                <a:gd name="connsiteY1" fmla="*/ 143538 h 155145"/>
                <a:gd name="connsiteX2" fmla="*/ 2030619 w 2034918"/>
                <a:gd name="connsiteY2" fmla="*/ 1643 h 155145"/>
                <a:gd name="connsiteX0" fmla="*/ 3699 w 2039956"/>
                <a:gd name="connsiteY0" fmla="*/ 9452 h 155145"/>
                <a:gd name="connsiteX1" fmla="*/ 1022798 w 2039956"/>
                <a:gd name="connsiteY1" fmla="*/ 143538 h 155145"/>
                <a:gd name="connsiteX2" fmla="*/ 2035657 w 2039956"/>
                <a:gd name="connsiteY2" fmla="*/ 1643 h 15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9956" h="155145">
                  <a:moveTo>
                    <a:pt x="3699" y="9452"/>
                  </a:moveTo>
                  <a:cubicBezTo>
                    <a:pt x="0" y="121064"/>
                    <a:pt x="1022469" y="1506"/>
                    <a:pt x="1022798" y="143538"/>
                  </a:cubicBezTo>
                  <a:cubicBezTo>
                    <a:pt x="1017358" y="0"/>
                    <a:pt x="2039956" y="155145"/>
                    <a:pt x="2035657" y="1643"/>
                  </a:cubicBezTo>
                </a:path>
              </a:pathLst>
            </a:custGeom>
            <a:ln w="254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6396823" y="5323313"/>
              <a:ext cx="1510027" cy="155145"/>
            </a:xfrm>
            <a:custGeom>
              <a:avLst/>
              <a:gdLst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8335"/>
                <a:gd name="connsiteY0" fmla="*/ 30480 h 144780"/>
                <a:gd name="connsiteX1" fmla="*/ 1051560 w 2028335"/>
                <a:gd name="connsiteY1" fmla="*/ 144780 h 144780"/>
                <a:gd name="connsiteX2" fmla="*/ 2026920 w 2028335"/>
                <a:gd name="connsiteY2" fmla="*/ 0 h 144780"/>
                <a:gd name="connsiteX0" fmla="*/ 0 w 2031219"/>
                <a:gd name="connsiteY0" fmla="*/ 30480 h 153502"/>
                <a:gd name="connsiteX1" fmla="*/ 1051560 w 2031219"/>
                <a:gd name="connsiteY1" fmla="*/ 144780 h 153502"/>
                <a:gd name="connsiteX2" fmla="*/ 2026920 w 2031219"/>
                <a:gd name="connsiteY2" fmla="*/ 0 h 153502"/>
                <a:gd name="connsiteX0" fmla="*/ 3699 w 2034918"/>
                <a:gd name="connsiteY0" fmla="*/ 30480 h 153502"/>
                <a:gd name="connsiteX1" fmla="*/ 1055259 w 2034918"/>
                <a:gd name="connsiteY1" fmla="*/ 144780 h 153502"/>
                <a:gd name="connsiteX2" fmla="*/ 2030619 w 2034918"/>
                <a:gd name="connsiteY2" fmla="*/ 0 h 153502"/>
                <a:gd name="connsiteX0" fmla="*/ 3699 w 2034918"/>
                <a:gd name="connsiteY0" fmla="*/ 32123 h 155145"/>
                <a:gd name="connsiteX1" fmla="*/ 1017760 w 2034918"/>
                <a:gd name="connsiteY1" fmla="*/ 143538 h 155145"/>
                <a:gd name="connsiteX2" fmla="*/ 2030619 w 2034918"/>
                <a:gd name="connsiteY2" fmla="*/ 1643 h 155145"/>
                <a:gd name="connsiteX0" fmla="*/ 3699 w 2034918"/>
                <a:gd name="connsiteY0" fmla="*/ 4414 h 155145"/>
                <a:gd name="connsiteX1" fmla="*/ 1017760 w 2034918"/>
                <a:gd name="connsiteY1" fmla="*/ 143538 h 155145"/>
                <a:gd name="connsiteX2" fmla="*/ 2030619 w 2034918"/>
                <a:gd name="connsiteY2" fmla="*/ 1643 h 15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4918" h="155145">
                  <a:moveTo>
                    <a:pt x="3699" y="4414"/>
                  </a:moveTo>
                  <a:cubicBezTo>
                    <a:pt x="0" y="116026"/>
                    <a:pt x="1017431" y="1506"/>
                    <a:pt x="1017760" y="143538"/>
                  </a:cubicBezTo>
                  <a:cubicBezTo>
                    <a:pt x="1012320" y="0"/>
                    <a:pt x="2034918" y="155145"/>
                    <a:pt x="2030619" y="1643"/>
                  </a:cubicBezTo>
                </a:path>
              </a:pathLst>
            </a:cu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5158198" y="5327705"/>
              <a:ext cx="1221467" cy="155145"/>
            </a:xfrm>
            <a:custGeom>
              <a:avLst/>
              <a:gdLst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9860"/>
                <a:gd name="connsiteX1" fmla="*/ 1051560 w 2026920"/>
                <a:gd name="connsiteY1" fmla="*/ 144780 h 149860"/>
                <a:gd name="connsiteX2" fmla="*/ 2026920 w 2026920"/>
                <a:gd name="connsiteY2" fmla="*/ 0 h 14986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6920"/>
                <a:gd name="connsiteY0" fmla="*/ 30480 h 144780"/>
                <a:gd name="connsiteX1" fmla="*/ 1051560 w 2026920"/>
                <a:gd name="connsiteY1" fmla="*/ 144780 h 144780"/>
                <a:gd name="connsiteX2" fmla="*/ 2026920 w 2026920"/>
                <a:gd name="connsiteY2" fmla="*/ 0 h 144780"/>
                <a:gd name="connsiteX0" fmla="*/ 0 w 2028335"/>
                <a:gd name="connsiteY0" fmla="*/ 30480 h 144780"/>
                <a:gd name="connsiteX1" fmla="*/ 1051560 w 2028335"/>
                <a:gd name="connsiteY1" fmla="*/ 144780 h 144780"/>
                <a:gd name="connsiteX2" fmla="*/ 2026920 w 2028335"/>
                <a:gd name="connsiteY2" fmla="*/ 0 h 144780"/>
                <a:gd name="connsiteX0" fmla="*/ 0 w 2031219"/>
                <a:gd name="connsiteY0" fmla="*/ 30480 h 153502"/>
                <a:gd name="connsiteX1" fmla="*/ 1051560 w 2031219"/>
                <a:gd name="connsiteY1" fmla="*/ 144780 h 153502"/>
                <a:gd name="connsiteX2" fmla="*/ 2026920 w 2031219"/>
                <a:gd name="connsiteY2" fmla="*/ 0 h 153502"/>
                <a:gd name="connsiteX0" fmla="*/ 3699 w 2034918"/>
                <a:gd name="connsiteY0" fmla="*/ 30480 h 153502"/>
                <a:gd name="connsiteX1" fmla="*/ 1055259 w 2034918"/>
                <a:gd name="connsiteY1" fmla="*/ 144780 h 153502"/>
                <a:gd name="connsiteX2" fmla="*/ 2030619 w 2034918"/>
                <a:gd name="connsiteY2" fmla="*/ 0 h 153502"/>
                <a:gd name="connsiteX0" fmla="*/ 3699 w 2034918"/>
                <a:gd name="connsiteY0" fmla="*/ 32123 h 155145"/>
                <a:gd name="connsiteX1" fmla="*/ 1017760 w 2034918"/>
                <a:gd name="connsiteY1" fmla="*/ 143538 h 155145"/>
                <a:gd name="connsiteX2" fmla="*/ 2030619 w 2034918"/>
                <a:gd name="connsiteY2" fmla="*/ 1643 h 155145"/>
                <a:gd name="connsiteX0" fmla="*/ 3699 w 2034918"/>
                <a:gd name="connsiteY0" fmla="*/ 4414 h 155145"/>
                <a:gd name="connsiteX1" fmla="*/ 1017760 w 2034918"/>
                <a:gd name="connsiteY1" fmla="*/ 143538 h 155145"/>
                <a:gd name="connsiteX2" fmla="*/ 2030619 w 2034918"/>
                <a:gd name="connsiteY2" fmla="*/ 1643 h 15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4918" h="155145">
                  <a:moveTo>
                    <a:pt x="3699" y="4414"/>
                  </a:moveTo>
                  <a:cubicBezTo>
                    <a:pt x="0" y="116026"/>
                    <a:pt x="1017431" y="1506"/>
                    <a:pt x="1017760" y="143538"/>
                  </a:cubicBezTo>
                  <a:cubicBezTo>
                    <a:pt x="1012320" y="0"/>
                    <a:pt x="2034918" y="155145"/>
                    <a:pt x="2030619" y="1643"/>
                  </a:cubicBez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22102" y="5490653"/>
              <a:ext cx="1488107" cy="73866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Inclusion needs dropout or imagination.</a:t>
              </a:r>
            </a:p>
          </p:txBody>
        </p:sp>
      </p:grpSp>
      <p:sp>
        <p:nvSpPr>
          <p:cNvPr id="65" name="Rectangle 64"/>
          <p:cNvSpPr/>
          <p:nvPr/>
        </p:nvSpPr>
        <p:spPr>
          <a:xfrm>
            <a:off x="5364027" y="1317625"/>
            <a:ext cx="1308371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/>
              <a:t>(</a:t>
            </a:r>
            <a:r>
              <a:rPr lang="en-US" sz="2400" dirty="0" err="1"/>
              <a:t>p+q+r</a:t>
            </a:r>
            <a:r>
              <a:rPr lang="en-US" sz="2400" dirty="0"/>
              <a:t>)</a:t>
            </a:r>
            <a:r>
              <a:rPr lang="en-US" sz="2400" baseline="30000" dirty="0"/>
              <a:t>2</a:t>
            </a:r>
            <a:endParaRPr lang="en-US" sz="2400" dirty="0"/>
          </a:p>
        </p:txBody>
      </p:sp>
      <p:sp>
        <p:nvSpPr>
          <p:cNvPr id="68" name="Freeform 67"/>
          <p:cNvSpPr/>
          <p:nvPr/>
        </p:nvSpPr>
        <p:spPr>
          <a:xfrm>
            <a:off x="4492625" y="1757363"/>
            <a:ext cx="1143000" cy="545841"/>
          </a:xfrm>
          <a:custGeom>
            <a:avLst/>
            <a:gdLst>
              <a:gd name="connsiteX0" fmla="*/ 1143000 w 1143000"/>
              <a:gd name="connsiteY0" fmla="*/ 0 h 545841"/>
              <a:gd name="connsiteX1" fmla="*/ 0 w 1143000"/>
              <a:gd name="connsiteY1" fmla="*/ 545841 h 545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43000" h="545841">
                <a:moveTo>
                  <a:pt x="1143000" y="0"/>
                </a:moveTo>
                <a:lnTo>
                  <a:pt x="0" y="545841"/>
                </a:lnTo>
              </a:path>
            </a:pathLst>
          </a:custGeom>
          <a:ln w="101600" cmpd="dbl"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869567" y="2293710"/>
            <a:ext cx="9817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P,Q,R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388100" y="4282559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dirty="0" err="1"/>
              <a:t>p+q+r</a:t>
            </a:r>
            <a:r>
              <a:rPr lang="en-US" sz="2400" dirty="0"/>
              <a:t>)</a:t>
            </a:r>
            <a:r>
              <a:rPr lang="en-US" sz="2400" baseline="30000" dirty="0"/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531432" y="3939964"/>
            <a:ext cx="85151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94225" y="1344301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(inclusion formula)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animBg="1"/>
      <p:bldP spid="3" grpId="0" uiExpand="1" build="p"/>
      <p:bldP spid="30" grpId="0" uiExpand="1" build="p" bldLvl="2"/>
      <p:bldP spid="11" grpId="0" uiExpand="1" animBg="1"/>
      <p:bldP spid="34" grpId="0"/>
      <p:bldP spid="39" grpId="0" uiExpand="1"/>
      <p:bldP spid="41" grpId="0" uiExpand="1" animBg="1"/>
      <p:bldP spid="42" grpId="0" uiExpand="1" animBg="1"/>
      <p:bldP spid="65" grpId="0" animBg="1"/>
      <p:bldP spid="68" grpId="0" animBg="1"/>
      <p:bldP spid="69" grpId="1"/>
      <p:bldP spid="70" grpId="0"/>
      <p:bldP spid="72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what?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3850482" y="1317625"/>
            <a:ext cx="5075236" cy="4888103"/>
          </a:xfrm>
        </p:spPr>
        <p:txBody>
          <a:bodyPr/>
          <a:lstStyle/>
          <a:p>
            <a:r>
              <a:rPr lang="en-US" sz="2800" dirty="0"/>
              <a:t>Second Dimension = RFU</a:t>
            </a:r>
          </a:p>
          <a:p>
            <a:pPr lvl="1"/>
            <a:r>
              <a:rPr lang="en-US" sz="2400" dirty="0"/>
              <a:t>Realities of </a:t>
            </a:r>
            <a:r>
              <a:rPr lang="en-US" sz="2400" dirty="0" err="1"/>
              <a:t>rfu</a:t>
            </a:r>
            <a:r>
              <a:rPr lang="en-US" sz="2400" dirty="0"/>
              <a:t> variation from</a:t>
            </a:r>
          </a:p>
          <a:p>
            <a:pPr lvl="2"/>
            <a:r>
              <a:rPr lang="en-US" sz="2200" dirty="0"/>
              <a:t>dosage, </a:t>
            </a:r>
            <a:r>
              <a:rPr lang="en-US" sz="2200" b="1" dirty="0"/>
              <a:t>stochastic variation, </a:t>
            </a:r>
            <a:r>
              <a:rPr lang="en-US" sz="2200" dirty="0"/>
              <a:t>allele stacking, stutter</a:t>
            </a:r>
          </a:p>
          <a:p>
            <a:pPr lvl="1"/>
            <a:r>
              <a:rPr lang="en-US" sz="2400" dirty="0"/>
              <a:t>RFU continuity → </a:t>
            </a:r>
          </a:p>
          <a:p>
            <a:pPr lvl="2">
              <a:buFont typeface="Calibri" pitchFamily="34" charset="0"/>
              <a:buChar char="→"/>
            </a:pPr>
            <a:r>
              <a:rPr lang="en-US" sz="2200" dirty="0"/>
              <a:t> Cliff crumbles to slope.</a:t>
            </a:r>
          </a:p>
          <a:p>
            <a:pPr lvl="3">
              <a:buFont typeface="Calibri" pitchFamily="34" charset="0"/>
              <a:buChar char="→"/>
            </a:pPr>
            <a:r>
              <a:rPr lang="en-US" dirty="0"/>
              <a:t> </a:t>
            </a:r>
            <a:r>
              <a:rPr lang="en-US" sz="2200" dirty="0"/>
              <a:t>Exclusion method model is too flawed for casework.</a:t>
            </a:r>
          </a:p>
          <a:p>
            <a:pPr>
              <a:buFont typeface="Calibri" pitchFamily="34" charset="0"/>
              <a:buChar char="→"/>
            </a:pPr>
            <a:r>
              <a:rPr lang="en-US" dirty="0"/>
              <a:t>“Mixture” defined as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observed alleles (as in the past)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AND observed heights</a:t>
            </a:r>
            <a:r>
              <a:rPr lang="en-US" dirty="0"/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76613-78EA-471A-926B-71F1A0A80B8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grpSp>
        <p:nvGrpSpPr>
          <p:cNvPr id="66" name="Group 65"/>
          <p:cNvGrpSpPr/>
          <p:nvPr/>
        </p:nvGrpSpPr>
        <p:grpSpPr>
          <a:xfrm>
            <a:off x="83071" y="3669473"/>
            <a:ext cx="3691760" cy="1497840"/>
            <a:chOff x="143308" y="2434589"/>
            <a:chExt cx="3691760" cy="1497840"/>
          </a:xfrm>
        </p:grpSpPr>
        <p:sp>
          <p:nvSpPr>
            <p:cNvPr id="8" name="Freeform 7"/>
            <p:cNvSpPr/>
            <p:nvPr/>
          </p:nvSpPr>
          <p:spPr>
            <a:xfrm>
              <a:off x="1554451" y="2746695"/>
              <a:ext cx="2057112" cy="803005"/>
            </a:xfrm>
            <a:custGeom>
              <a:avLst/>
              <a:gdLst>
                <a:gd name="connsiteX0" fmla="*/ 0 w 5203767"/>
                <a:gd name="connsiteY0" fmla="*/ 254923 h 2042158"/>
                <a:gd name="connsiteX1" fmla="*/ 2011680 w 5203767"/>
                <a:gd name="connsiteY1" fmla="*/ 254923 h 2042158"/>
                <a:gd name="connsiteX2" fmla="*/ 2759825 w 5203767"/>
                <a:gd name="connsiteY2" fmla="*/ 1784464 h 2042158"/>
                <a:gd name="connsiteX3" fmla="*/ 5203767 w 5203767"/>
                <a:gd name="connsiteY3" fmla="*/ 1801090 h 2042158"/>
                <a:gd name="connsiteX0" fmla="*/ 0 w 5203767"/>
                <a:gd name="connsiteY0" fmla="*/ 254923 h 2042158"/>
                <a:gd name="connsiteX1" fmla="*/ 2011680 w 5203767"/>
                <a:gd name="connsiteY1" fmla="*/ 254923 h 2042158"/>
                <a:gd name="connsiteX2" fmla="*/ 2759825 w 5203767"/>
                <a:gd name="connsiteY2" fmla="*/ 1784464 h 2042158"/>
                <a:gd name="connsiteX3" fmla="*/ 5203767 w 5203767"/>
                <a:gd name="connsiteY3" fmla="*/ 1801090 h 2042158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759825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14697"/>
                <a:gd name="connsiteX1" fmla="*/ 2011680 w 5203767"/>
                <a:gd name="connsiteY1" fmla="*/ 127462 h 1914697"/>
                <a:gd name="connsiteX2" fmla="*/ 2643446 w 5203767"/>
                <a:gd name="connsiteY2" fmla="*/ 1657003 h 1914697"/>
                <a:gd name="connsiteX3" fmla="*/ 5203767 w 5203767"/>
                <a:gd name="connsiteY3" fmla="*/ 1673629 h 1914697"/>
                <a:gd name="connsiteX0" fmla="*/ 0 w 5203767"/>
                <a:gd name="connsiteY0" fmla="*/ 127462 h 1931322"/>
                <a:gd name="connsiteX1" fmla="*/ 2011680 w 5203767"/>
                <a:gd name="connsiteY1" fmla="*/ 127462 h 1931322"/>
                <a:gd name="connsiteX2" fmla="*/ 2044930 w 5203767"/>
                <a:gd name="connsiteY2" fmla="*/ 1673628 h 1931322"/>
                <a:gd name="connsiteX3" fmla="*/ 5203767 w 5203767"/>
                <a:gd name="connsiteY3" fmla="*/ 1673629 h 1931322"/>
                <a:gd name="connsiteX0" fmla="*/ 0 w 5203767"/>
                <a:gd name="connsiteY0" fmla="*/ 127462 h 1794163"/>
                <a:gd name="connsiteX1" fmla="*/ 2011680 w 5203767"/>
                <a:gd name="connsiteY1" fmla="*/ 127462 h 1794163"/>
                <a:gd name="connsiteX2" fmla="*/ 2044930 w 5203767"/>
                <a:gd name="connsiteY2" fmla="*/ 1673628 h 1794163"/>
                <a:gd name="connsiteX3" fmla="*/ 5203767 w 5203767"/>
                <a:gd name="connsiteY3" fmla="*/ 1673629 h 1794163"/>
                <a:gd name="connsiteX0" fmla="*/ 0 w 5203767"/>
                <a:gd name="connsiteY0" fmla="*/ 127462 h 1794163"/>
                <a:gd name="connsiteX1" fmla="*/ 2011680 w 5203767"/>
                <a:gd name="connsiteY1" fmla="*/ 127462 h 1794163"/>
                <a:gd name="connsiteX2" fmla="*/ 2044930 w 5203767"/>
                <a:gd name="connsiteY2" fmla="*/ 1673628 h 1794163"/>
                <a:gd name="connsiteX3" fmla="*/ 5203767 w 5203767"/>
                <a:gd name="connsiteY3" fmla="*/ 1673629 h 1794163"/>
                <a:gd name="connsiteX0" fmla="*/ 0 w 5203767"/>
                <a:gd name="connsiteY0" fmla="*/ 0 h 1666701"/>
                <a:gd name="connsiteX1" fmla="*/ 2011680 w 5203767"/>
                <a:gd name="connsiteY1" fmla="*/ 0 h 1666701"/>
                <a:gd name="connsiteX2" fmla="*/ 2044930 w 5203767"/>
                <a:gd name="connsiteY2" fmla="*/ 1546166 h 1666701"/>
                <a:gd name="connsiteX3" fmla="*/ 5203767 w 5203767"/>
                <a:gd name="connsiteY3" fmla="*/ 1546167 h 1666701"/>
                <a:gd name="connsiteX0" fmla="*/ 0 w 5203767"/>
                <a:gd name="connsiteY0" fmla="*/ 444886 h 2111587"/>
                <a:gd name="connsiteX1" fmla="*/ 2011680 w 5203767"/>
                <a:gd name="connsiteY1" fmla="*/ 444886 h 2111587"/>
                <a:gd name="connsiteX2" fmla="*/ 2044930 w 5203767"/>
                <a:gd name="connsiteY2" fmla="*/ 1991052 h 2111587"/>
                <a:gd name="connsiteX3" fmla="*/ 5203767 w 5203767"/>
                <a:gd name="connsiteY3" fmla="*/ 1991053 h 2111587"/>
                <a:gd name="connsiteX0" fmla="*/ 0 w 5203767"/>
                <a:gd name="connsiteY0" fmla="*/ 444886 h 2015989"/>
                <a:gd name="connsiteX1" fmla="*/ 2011680 w 5203767"/>
                <a:gd name="connsiteY1" fmla="*/ 444886 h 2015989"/>
                <a:gd name="connsiteX2" fmla="*/ 2044930 w 5203767"/>
                <a:gd name="connsiteY2" fmla="*/ 1991052 h 2015989"/>
                <a:gd name="connsiteX3" fmla="*/ 5203767 w 5203767"/>
                <a:gd name="connsiteY3" fmla="*/ 1991053 h 2015989"/>
                <a:gd name="connsiteX0" fmla="*/ 0 w 4357100"/>
                <a:gd name="connsiteY0" fmla="*/ 444886 h 2015989"/>
                <a:gd name="connsiteX1" fmla="*/ 2011680 w 4357100"/>
                <a:gd name="connsiteY1" fmla="*/ 444886 h 2015989"/>
                <a:gd name="connsiteX2" fmla="*/ 2044930 w 4357100"/>
                <a:gd name="connsiteY2" fmla="*/ 1991052 h 2015989"/>
                <a:gd name="connsiteX3" fmla="*/ 4357100 w 4357100"/>
                <a:gd name="connsiteY3" fmla="*/ 1999520 h 2015989"/>
                <a:gd name="connsiteX0" fmla="*/ 0 w 4357100"/>
                <a:gd name="connsiteY0" fmla="*/ 444886 h 2015989"/>
                <a:gd name="connsiteX1" fmla="*/ 2011680 w 4357100"/>
                <a:gd name="connsiteY1" fmla="*/ 444886 h 2015989"/>
                <a:gd name="connsiteX2" fmla="*/ 2044930 w 4357100"/>
                <a:gd name="connsiteY2" fmla="*/ 1991052 h 2015989"/>
                <a:gd name="connsiteX3" fmla="*/ 4357100 w 4357100"/>
                <a:gd name="connsiteY3" fmla="*/ 1999520 h 2015989"/>
                <a:gd name="connsiteX0" fmla="*/ 0 w 4357100"/>
                <a:gd name="connsiteY0" fmla="*/ 438062 h 2009165"/>
                <a:gd name="connsiteX1" fmla="*/ 2011680 w 4357100"/>
                <a:gd name="connsiteY1" fmla="*/ 438062 h 2009165"/>
                <a:gd name="connsiteX2" fmla="*/ 2044930 w 4357100"/>
                <a:gd name="connsiteY2" fmla="*/ 1984228 h 2009165"/>
                <a:gd name="connsiteX3" fmla="*/ 4357100 w 4357100"/>
                <a:gd name="connsiteY3" fmla="*/ 1992696 h 2009165"/>
                <a:gd name="connsiteX0" fmla="*/ 0 w 4357100"/>
                <a:gd name="connsiteY0" fmla="*/ 451710 h 2022813"/>
                <a:gd name="connsiteX1" fmla="*/ 2011680 w 4357100"/>
                <a:gd name="connsiteY1" fmla="*/ 451710 h 2022813"/>
                <a:gd name="connsiteX2" fmla="*/ 2044930 w 4357100"/>
                <a:gd name="connsiteY2" fmla="*/ 1997876 h 2022813"/>
                <a:gd name="connsiteX3" fmla="*/ 4357100 w 4357100"/>
                <a:gd name="connsiteY3" fmla="*/ 2006344 h 2022813"/>
                <a:gd name="connsiteX0" fmla="*/ 0 w 4357100"/>
                <a:gd name="connsiteY0" fmla="*/ 419905 h 2022813"/>
                <a:gd name="connsiteX1" fmla="*/ 2011680 w 4357100"/>
                <a:gd name="connsiteY1" fmla="*/ 419905 h 2022813"/>
                <a:gd name="connsiteX2" fmla="*/ 2820913 w 4357100"/>
                <a:gd name="connsiteY2" fmla="*/ 1997876 h 2022813"/>
                <a:gd name="connsiteX3" fmla="*/ 4357100 w 4357100"/>
                <a:gd name="connsiteY3" fmla="*/ 1974539 h 2022813"/>
                <a:gd name="connsiteX0" fmla="*/ 51512 w 4408612"/>
                <a:gd name="connsiteY0" fmla="*/ 419905 h 2022813"/>
                <a:gd name="connsiteX1" fmla="*/ 1598442 w 4408612"/>
                <a:gd name="connsiteY1" fmla="*/ 415929 h 2022813"/>
                <a:gd name="connsiteX2" fmla="*/ 2872425 w 4408612"/>
                <a:gd name="connsiteY2" fmla="*/ 1997876 h 2022813"/>
                <a:gd name="connsiteX3" fmla="*/ 4408612 w 4408612"/>
                <a:gd name="connsiteY3" fmla="*/ 1974539 h 2022813"/>
                <a:gd name="connsiteX0" fmla="*/ 51512 w 4408612"/>
                <a:gd name="connsiteY0" fmla="*/ 419905 h 2022813"/>
                <a:gd name="connsiteX1" fmla="*/ 1598442 w 4408612"/>
                <a:gd name="connsiteY1" fmla="*/ 415929 h 2022813"/>
                <a:gd name="connsiteX2" fmla="*/ 2872425 w 4408612"/>
                <a:gd name="connsiteY2" fmla="*/ 1997876 h 2022813"/>
                <a:gd name="connsiteX3" fmla="*/ 4408612 w 4408612"/>
                <a:gd name="connsiteY3" fmla="*/ 1974539 h 2022813"/>
                <a:gd name="connsiteX0" fmla="*/ 51512 w 4408612"/>
                <a:gd name="connsiteY0" fmla="*/ 3976 h 1606884"/>
                <a:gd name="connsiteX1" fmla="*/ 1598442 w 4408612"/>
                <a:gd name="connsiteY1" fmla="*/ 0 h 1606884"/>
                <a:gd name="connsiteX2" fmla="*/ 2872425 w 4408612"/>
                <a:gd name="connsiteY2" fmla="*/ 1581947 h 1606884"/>
                <a:gd name="connsiteX3" fmla="*/ 4408612 w 4408612"/>
                <a:gd name="connsiteY3" fmla="*/ 1558610 h 1606884"/>
                <a:gd name="connsiteX0" fmla="*/ 51512 w 4408612"/>
                <a:gd name="connsiteY0" fmla="*/ 3976 h 1583030"/>
                <a:gd name="connsiteX1" fmla="*/ 1598442 w 4408612"/>
                <a:gd name="connsiteY1" fmla="*/ 0 h 1583030"/>
                <a:gd name="connsiteX2" fmla="*/ 2872425 w 4408612"/>
                <a:gd name="connsiteY2" fmla="*/ 1581947 h 1583030"/>
                <a:gd name="connsiteX3" fmla="*/ 4408612 w 4408612"/>
                <a:gd name="connsiteY3" fmla="*/ 1558610 h 1583030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2425 w 4419087"/>
                <a:gd name="connsiteY2" fmla="*/ 1581947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94794 w 4419087"/>
                <a:gd name="connsiteY2" fmla="*/ 1586602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1514 w 4419087"/>
                <a:gd name="connsiteY2" fmla="*/ 1586602 h 1586602"/>
                <a:gd name="connsiteX3" fmla="*/ 4419087 w 4419087"/>
                <a:gd name="connsiteY3" fmla="*/ 1586602 h 1586602"/>
                <a:gd name="connsiteX0" fmla="*/ 51512 w 4419087"/>
                <a:gd name="connsiteY0" fmla="*/ 3976 h 1586602"/>
                <a:gd name="connsiteX1" fmla="*/ 1598442 w 4419087"/>
                <a:gd name="connsiteY1" fmla="*/ 0 h 1586602"/>
                <a:gd name="connsiteX2" fmla="*/ 2871514 w 4419087"/>
                <a:gd name="connsiteY2" fmla="*/ 1586602 h 1586602"/>
                <a:gd name="connsiteX3" fmla="*/ 4419087 w 4419087"/>
                <a:gd name="connsiteY3" fmla="*/ 1586602 h 1586602"/>
                <a:gd name="connsiteX0" fmla="*/ 15422 w 4382997"/>
                <a:gd name="connsiteY0" fmla="*/ 0 h 1582626"/>
                <a:gd name="connsiteX1" fmla="*/ 1598442 w 4382997"/>
                <a:gd name="connsiteY1" fmla="*/ 7823 h 1582626"/>
                <a:gd name="connsiteX2" fmla="*/ 2835424 w 4382997"/>
                <a:gd name="connsiteY2" fmla="*/ 1582626 h 1582626"/>
                <a:gd name="connsiteX3" fmla="*/ 4382997 w 4382997"/>
                <a:gd name="connsiteY3" fmla="*/ 1582626 h 1582626"/>
                <a:gd name="connsiteX0" fmla="*/ 15422 w 4382997"/>
                <a:gd name="connsiteY0" fmla="*/ 0 h 1582626"/>
                <a:gd name="connsiteX1" fmla="*/ 1598442 w 4382997"/>
                <a:gd name="connsiteY1" fmla="*/ 7823 h 1582626"/>
                <a:gd name="connsiteX2" fmla="*/ 2835424 w 4382997"/>
                <a:gd name="connsiteY2" fmla="*/ 1582626 h 1582626"/>
                <a:gd name="connsiteX3" fmla="*/ 4382997 w 4382997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582626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15423 w 4382998"/>
                <a:gd name="connsiteY0" fmla="*/ 0 h 1582626"/>
                <a:gd name="connsiteX1" fmla="*/ 1598442 w 4382998"/>
                <a:gd name="connsiteY1" fmla="*/ 149423 h 1582626"/>
                <a:gd name="connsiteX2" fmla="*/ 2835425 w 4382998"/>
                <a:gd name="connsiteY2" fmla="*/ 1455408 h 1582626"/>
                <a:gd name="connsiteX3" fmla="*/ 4382998 w 4382998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0 h 1582626"/>
                <a:gd name="connsiteX1" fmla="*/ 1583019 w 4367575"/>
                <a:gd name="connsiteY1" fmla="*/ 149423 h 1582626"/>
                <a:gd name="connsiteX2" fmla="*/ 2820002 w 4367575"/>
                <a:gd name="connsiteY2" fmla="*/ 1455408 h 1582626"/>
                <a:gd name="connsiteX3" fmla="*/ 4367575 w 4367575"/>
                <a:gd name="connsiteY3" fmla="*/ 1582626 h 1582626"/>
                <a:gd name="connsiteX0" fmla="*/ 0 w 4367575"/>
                <a:gd name="connsiteY0" fmla="*/ 850321 h 2432947"/>
                <a:gd name="connsiteX1" fmla="*/ 1583019 w 4367575"/>
                <a:gd name="connsiteY1" fmla="*/ 999744 h 2432947"/>
                <a:gd name="connsiteX2" fmla="*/ 2820002 w 4367575"/>
                <a:gd name="connsiteY2" fmla="*/ 2305729 h 2432947"/>
                <a:gd name="connsiteX3" fmla="*/ 4367575 w 4367575"/>
                <a:gd name="connsiteY3" fmla="*/ 2432947 h 2432947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2555621"/>
                <a:gd name="connsiteX1" fmla="*/ 1583019 w 4367575"/>
                <a:gd name="connsiteY1" fmla="*/ 195443 h 2555621"/>
                <a:gd name="connsiteX2" fmla="*/ 2820002 w 4367575"/>
                <a:gd name="connsiteY2" fmla="*/ 1501428 h 2555621"/>
                <a:gd name="connsiteX3" fmla="*/ 4367575 w 4367575"/>
                <a:gd name="connsiteY3" fmla="*/ 1628646 h 2555621"/>
                <a:gd name="connsiteX0" fmla="*/ 0 w 4367575"/>
                <a:gd name="connsiteY0" fmla="*/ 46020 h 2555622"/>
                <a:gd name="connsiteX1" fmla="*/ 1583019 w 4367575"/>
                <a:gd name="connsiteY1" fmla="*/ 195443 h 2555622"/>
                <a:gd name="connsiteX2" fmla="*/ 2820002 w 4367575"/>
                <a:gd name="connsiteY2" fmla="*/ 1501428 h 2555622"/>
                <a:gd name="connsiteX3" fmla="*/ 4367575 w 4367575"/>
                <a:gd name="connsiteY3" fmla="*/ 1628646 h 2555622"/>
                <a:gd name="connsiteX0" fmla="*/ 0 w 4367575"/>
                <a:gd name="connsiteY0" fmla="*/ 46020 h 2555622"/>
                <a:gd name="connsiteX1" fmla="*/ 1583019 w 4367575"/>
                <a:gd name="connsiteY1" fmla="*/ 195443 h 2555622"/>
                <a:gd name="connsiteX2" fmla="*/ 2820002 w 4367575"/>
                <a:gd name="connsiteY2" fmla="*/ 1501428 h 2555622"/>
                <a:gd name="connsiteX3" fmla="*/ 4367575 w 4367575"/>
                <a:gd name="connsiteY3" fmla="*/ 1628646 h 2555622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28646"/>
                <a:gd name="connsiteX1" fmla="*/ 1583019 w 4367575"/>
                <a:gd name="connsiteY1" fmla="*/ 195443 h 1628646"/>
                <a:gd name="connsiteX2" fmla="*/ 2820002 w 4367575"/>
                <a:gd name="connsiteY2" fmla="*/ 1501428 h 1628646"/>
                <a:gd name="connsiteX3" fmla="*/ 4367575 w 4367575"/>
                <a:gd name="connsiteY3" fmla="*/ 1628646 h 1628646"/>
                <a:gd name="connsiteX0" fmla="*/ 0 w 4367575"/>
                <a:gd name="connsiteY0" fmla="*/ 46020 h 1635289"/>
                <a:gd name="connsiteX1" fmla="*/ 1583019 w 4367575"/>
                <a:gd name="connsiteY1" fmla="*/ 195443 h 1635289"/>
                <a:gd name="connsiteX2" fmla="*/ 2820002 w 4367575"/>
                <a:gd name="connsiteY2" fmla="*/ 1501428 h 1635289"/>
                <a:gd name="connsiteX3" fmla="*/ 4367575 w 4367575"/>
                <a:gd name="connsiteY3" fmla="*/ 1628646 h 1635289"/>
                <a:gd name="connsiteX0" fmla="*/ 0 w 4367575"/>
                <a:gd name="connsiteY0" fmla="*/ 46020 h 1628647"/>
                <a:gd name="connsiteX1" fmla="*/ 1583019 w 4367575"/>
                <a:gd name="connsiteY1" fmla="*/ 195443 h 1628647"/>
                <a:gd name="connsiteX2" fmla="*/ 4367575 w 4367575"/>
                <a:gd name="connsiteY2" fmla="*/ 1628646 h 1628647"/>
                <a:gd name="connsiteX0" fmla="*/ 0 w 4367575"/>
                <a:gd name="connsiteY0" fmla="*/ -1 h 1582626"/>
                <a:gd name="connsiteX1" fmla="*/ 4367575 w 4367575"/>
                <a:gd name="connsiteY1" fmla="*/ 1582625 h 1582626"/>
                <a:gd name="connsiteX0" fmla="*/ 0 w 4367575"/>
                <a:gd name="connsiteY0" fmla="*/ -1 h 1591875"/>
                <a:gd name="connsiteX1" fmla="*/ 4367575 w 4367575"/>
                <a:gd name="connsiteY1" fmla="*/ 1582625 h 1591875"/>
                <a:gd name="connsiteX0" fmla="*/ 0 w 4367575"/>
                <a:gd name="connsiteY0" fmla="*/ 3770 h 1595646"/>
                <a:gd name="connsiteX1" fmla="*/ 4367575 w 4367575"/>
                <a:gd name="connsiteY1" fmla="*/ 1586396 h 1595646"/>
                <a:gd name="connsiteX0" fmla="*/ 0 w 4367575"/>
                <a:gd name="connsiteY0" fmla="*/ 3770 h 1606600"/>
                <a:gd name="connsiteX1" fmla="*/ 4367575 w 4367575"/>
                <a:gd name="connsiteY1" fmla="*/ 1586396 h 160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67575" h="1606600">
                  <a:moveTo>
                    <a:pt x="0" y="3770"/>
                  </a:moveTo>
                  <a:cubicBezTo>
                    <a:pt x="2670696" y="0"/>
                    <a:pt x="1016800" y="1606600"/>
                    <a:pt x="4367575" y="1586396"/>
                  </a:cubicBez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3308" y="2434589"/>
              <a:ext cx="1459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/>
                <a:t>Very plausible contributor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180377" y="3579966"/>
              <a:ext cx="265469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553357" y="2687066"/>
              <a:ext cx="0" cy="11977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72614" y="3297543"/>
              <a:ext cx="13023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/>
                <a:t>Impossible contributor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499036" y="2721355"/>
              <a:ext cx="110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947348" y="3593875"/>
              <a:ext cx="1280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Genotypes</a:t>
              </a:r>
            </a:p>
          </p:txBody>
        </p:sp>
      </p:grpSp>
      <p:sp>
        <p:nvSpPr>
          <p:cNvPr id="30" name="Freeform 29"/>
          <p:cNvSpPr/>
          <p:nvPr/>
        </p:nvSpPr>
        <p:spPr>
          <a:xfrm>
            <a:off x="2392771" y="3657600"/>
            <a:ext cx="2099853" cy="624201"/>
          </a:xfrm>
          <a:custGeom>
            <a:avLst/>
            <a:gdLst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43000 w 1143000"/>
              <a:gd name="connsiteY0" fmla="*/ 69513 h 615354"/>
              <a:gd name="connsiteX1" fmla="*/ 0 w 1143000"/>
              <a:gd name="connsiteY1" fmla="*/ 615354 h 615354"/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43000 w 1143000"/>
              <a:gd name="connsiteY0" fmla="*/ 60314 h 606155"/>
              <a:gd name="connsiteX1" fmla="*/ 0 w 1143000"/>
              <a:gd name="connsiteY1" fmla="*/ 606155 h 606155"/>
              <a:gd name="connsiteX0" fmla="*/ 1143000 w 1143000"/>
              <a:gd name="connsiteY0" fmla="*/ 60314 h 606155"/>
              <a:gd name="connsiteX1" fmla="*/ 0 w 1143000"/>
              <a:gd name="connsiteY1" fmla="*/ 606155 h 606155"/>
              <a:gd name="connsiteX0" fmla="*/ 1143000 w 1143000"/>
              <a:gd name="connsiteY0" fmla="*/ 60314 h 606155"/>
              <a:gd name="connsiteX1" fmla="*/ 0 w 1143000"/>
              <a:gd name="connsiteY1" fmla="*/ 606155 h 606155"/>
              <a:gd name="connsiteX0" fmla="*/ 1143000 w 1143000"/>
              <a:gd name="connsiteY0" fmla="*/ 60314 h 606155"/>
              <a:gd name="connsiteX1" fmla="*/ 0 w 1143000"/>
              <a:gd name="connsiteY1" fmla="*/ 606155 h 606155"/>
              <a:gd name="connsiteX0" fmla="*/ 1143000 w 1143000"/>
              <a:gd name="connsiteY0" fmla="*/ 184207 h 730048"/>
              <a:gd name="connsiteX1" fmla="*/ 0 w 1143000"/>
              <a:gd name="connsiteY1" fmla="*/ 730048 h 730048"/>
              <a:gd name="connsiteX0" fmla="*/ 1143000 w 1143000"/>
              <a:gd name="connsiteY0" fmla="*/ 184207 h 730048"/>
              <a:gd name="connsiteX1" fmla="*/ 0 w 1143000"/>
              <a:gd name="connsiteY1" fmla="*/ 730048 h 730048"/>
              <a:gd name="connsiteX0" fmla="*/ 1143000 w 1143000"/>
              <a:gd name="connsiteY0" fmla="*/ 0 h 545841"/>
              <a:gd name="connsiteX1" fmla="*/ 0 w 1143000"/>
              <a:gd name="connsiteY1" fmla="*/ 545841 h 545841"/>
              <a:gd name="connsiteX0" fmla="*/ 1134003 w 1134003"/>
              <a:gd name="connsiteY0" fmla="*/ 0 h 542760"/>
              <a:gd name="connsiteX1" fmla="*/ 0 w 1134003"/>
              <a:gd name="connsiteY1" fmla="*/ 542760 h 542760"/>
              <a:gd name="connsiteX0" fmla="*/ 1134003 w 1134003"/>
              <a:gd name="connsiteY0" fmla="*/ 34800 h 577560"/>
              <a:gd name="connsiteX1" fmla="*/ 0 w 1134003"/>
              <a:gd name="connsiteY1" fmla="*/ 577560 h 57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4003" h="577560">
                <a:moveTo>
                  <a:pt x="1134003" y="34800"/>
                </a:moveTo>
                <a:cubicBezTo>
                  <a:pt x="371103" y="127988"/>
                  <a:pt x="725463" y="0"/>
                  <a:pt x="0" y="577560"/>
                </a:cubicBezTo>
              </a:path>
            </a:pathLst>
          </a:custGeom>
          <a:ln w="101600" cmpd="dbl"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149288" y="1034863"/>
            <a:ext cx="3462275" cy="2334607"/>
            <a:chOff x="90550" y="3457963"/>
            <a:chExt cx="3462275" cy="2334607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1785" t="28214" r="68635" b="51751"/>
            <a:stretch>
              <a:fillRect/>
            </a:stretch>
          </p:blipFill>
          <p:spPr bwMode="auto">
            <a:xfrm>
              <a:off x="475393" y="4272115"/>
              <a:ext cx="700796" cy="782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2717" t="28214" r="48490" b="51751"/>
            <a:stretch>
              <a:fillRect/>
            </a:stretch>
          </p:blipFill>
          <p:spPr bwMode="auto">
            <a:xfrm>
              <a:off x="1250653" y="4272115"/>
              <a:ext cx="643226" cy="782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70210" t="28214" r="19947" b="51751"/>
            <a:stretch>
              <a:fillRect/>
            </a:stretch>
          </p:blipFill>
          <p:spPr bwMode="auto">
            <a:xfrm>
              <a:off x="1971674" y="4272115"/>
              <a:ext cx="720035" cy="782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5094" t="27765" r="54695" b="52008"/>
            <a:stretch>
              <a:fillRect/>
            </a:stretch>
          </p:blipFill>
          <p:spPr bwMode="auto">
            <a:xfrm>
              <a:off x="2796537" y="4241807"/>
              <a:ext cx="746955" cy="789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684463" y="5167313"/>
              <a:ext cx="868362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607820" y="4961573"/>
              <a:ext cx="11429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Allele size dimension</a:t>
              </a:r>
            </a:p>
            <a:p>
              <a:pPr algn="ctr"/>
              <a:r>
                <a:rPr lang="en-US" sz="1600" dirty="0"/>
                <a:t>(discrete)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H="1">
              <a:off x="482600" y="5167313"/>
              <a:ext cx="12192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344488" y="3977580"/>
              <a:ext cx="0" cy="40550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V="1">
              <a:off x="344488" y="5000625"/>
              <a:ext cx="0" cy="40814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90550" y="3457963"/>
              <a:ext cx="1660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RFU dimension (continuous)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526774" y="1672986"/>
            <a:ext cx="30847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>
                    <a:lumMod val="50000"/>
                  </a:schemeClr>
                </a:solidFill>
              </a:rPr>
              <a:t>   D3        TH01       D21           D18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 bldLvl="2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variation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870" t="21508"/>
          <a:stretch>
            <a:fillRect/>
          </a:stretch>
        </p:blipFill>
        <p:spPr bwMode="auto">
          <a:xfrm>
            <a:off x="0" y="1109663"/>
            <a:ext cx="9163017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Group 23"/>
          <p:cNvGrpSpPr/>
          <p:nvPr/>
        </p:nvGrpSpPr>
        <p:grpSpPr>
          <a:xfrm>
            <a:off x="1705489" y="1844675"/>
            <a:ext cx="2582714" cy="1275838"/>
            <a:chOff x="1705489" y="1844675"/>
            <a:chExt cx="2582714" cy="1275838"/>
          </a:xfrm>
        </p:grpSpPr>
        <p:sp>
          <p:nvSpPr>
            <p:cNvPr id="6" name="Freeform 5"/>
            <p:cNvSpPr/>
            <p:nvPr/>
          </p:nvSpPr>
          <p:spPr>
            <a:xfrm>
              <a:off x="1705489" y="1860513"/>
              <a:ext cx="723900" cy="1260000"/>
            </a:xfrm>
            <a:custGeom>
              <a:avLst/>
              <a:gdLst>
                <a:gd name="connsiteX0" fmla="*/ 0 w 1121664"/>
                <a:gd name="connsiteY0" fmla="*/ 855472 h 979424"/>
                <a:gd name="connsiteX1" fmla="*/ 353568 w 1121664"/>
                <a:gd name="connsiteY1" fmla="*/ 745744 h 979424"/>
                <a:gd name="connsiteX2" fmla="*/ 633984 w 1121664"/>
                <a:gd name="connsiteY2" fmla="*/ 14224 h 979424"/>
                <a:gd name="connsiteX3" fmla="*/ 853440 w 1121664"/>
                <a:gd name="connsiteY3" fmla="*/ 831088 h 979424"/>
                <a:gd name="connsiteX4" fmla="*/ 1121664 w 1121664"/>
                <a:gd name="connsiteY4" fmla="*/ 904240 h 979424"/>
                <a:gd name="connsiteX0" fmla="*/ 0 w 1151779"/>
                <a:gd name="connsiteY0" fmla="*/ 855472 h 984900"/>
                <a:gd name="connsiteX1" fmla="*/ 353568 w 1151779"/>
                <a:gd name="connsiteY1" fmla="*/ 745744 h 984900"/>
                <a:gd name="connsiteX2" fmla="*/ 633984 w 1151779"/>
                <a:gd name="connsiteY2" fmla="*/ 14224 h 984900"/>
                <a:gd name="connsiteX3" fmla="*/ 853440 w 1151779"/>
                <a:gd name="connsiteY3" fmla="*/ 831088 h 984900"/>
                <a:gd name="connsiteX4" fmla="*/ 1151779 w 1151779"/>
                <a:gd name="connsiteY4" fmla="*/ 937093 h 984900"/>
                <a:gd name="connsiteX0" fmla="*/ 0 w 1231293"/>
                <a:gd name="connsiteY0" fmla="*/ 1000252 h 1015492"/>
                <a:gd name="connsiteX1" fmla="*/ 433082 w 1231293"/>
                <a:gd name="connsiteY1" fmla="*/ 745744 h 1015492"/>
                <a:gd name="connsiteX2" fmla="*/ 713498 w 1231293"/>
                <a:gd name="connsiteY2" fmla="*/ 14224 h 1015492"/>
                <a:gd name="connsiteX3" fmla="*/ 932954 w 1231293"/>
                <a:gd name="connsiteY3" fmla="*/ 831088 h 1015492"/>
                <a:gd name="connsiteX4" fmla="*/ 1231293 w 1231293"/>
                <a:gd name="connsiteY4" fmla="*/ 937093 h 1015492"/>
                <a:gd name="connsiteX0" fmla="*/ 0 w 1178284"/>
                <a:gd name="connsiteY0" fmla="*/ 1000252 h 1037844"/>
                <a:gd name="connsiteX1" fmla="*/ 433082 w 1178284"/>
                <a:gd name="connsiteY1" fmla="*/ 745744 h 1037844"/>
                <a:gd name="connsiteX2" fmla="*/ 713498 w 1178284"/>
                <a:gd name="connsiteY2" fmla="*/ 14224 h 1037844"/>
                <a:gd name="connsiteX3" fmla="*/ 932954 w 1178284"/>
                <a:gd name="connsiteY3" fmla="*/ 831088 h 1037844"/>
                <a:gd name="connsiteX4" fmla="*/ 1178284 w 1178284"/>
                <a:gd name="connsiteY4" fmla="*/ 1000252 h 1037844"/>
                <a:gd name="connsiteX0" fmla="*/ 0 w 1178284"/>
                <a:gd name="connsiteY0" fmla="*/ 1000252 h 1015492"/>
                <a:gd name="connsiteX1" fmla="*/ 433082 w 1178284"/>
                <a:gd name="connsiteY1" fmla="*/ 745744 h 1015492"/>
                <a:gd name="connsiteX2" fmla="*/ 713498 w 1178284"/>
                <a:gd name="connsiteY2" fmla="*/ 14224 h 1015492"/>
                <a:gd name="connsiteX3" fmla="*/ 932954 w 1178284"/>
                <a:gd name="connsiteY3" fmla="*/ 831088 h 1015492"/>
                <a:gd name="connsiteX4" fmla="*/ 1178284 w 1178284"/>
                <a:gd name="connsiteY4" fmla="*/ 1000252 h 1015492"/>
                <a:gd name="connsiteX0" fmla="*/ 0 w 1178284"/>
                <a:gd name="connsiteY0" fmla="*/ 1000252 h 1015492"/>
                <a:gd name="connsiteX1" fmla="*/ 433082 w 1178284"/>
                <a:gd name="connsiteY1" fmla="*/ 745744 h 1015492"/>
                <a:gd name="connsiteX2" fmla="*/ 713498 w 1178284"/>
                <a:gd name="connsiteY2" fmla="*/ 14224 h 1015492"/>
                <a:gd name="connsiteX3" fmla="*/ 932954 w 1178284"/>
                <a:gd name="connsiteY3" fmla="*/ 831088 h 1015492"/>
                <a:gd name="connsiteX4" fmla="*/ 1178284 w 1178284"/>
                <a:gd name="connsiteY4" fmla="*/ 1005538 h 1015492"/>
                <a:gd name="connsiteX0" fmla="*/ 0 w 1178284"/>
                <a:gd name="connsiteY0" fmla="*/ 1013466 h 1028706"/>
                <a:gd name="connsiteX1" fmla="*/ 433082 w 1178284"/>
                <a:gd name="connsiteY1" fmla="*/ 758958 h 1028706"/>
                <a:gd name="connsiteX2" fmla="*/ 594310 w 1178284"/>
                <a:gd name="connsiteY2" fmla="*/ 14224 h 1028706"/>
                <a:gd name="connsiteX3" fmla="*/ 932954 w 1178284"/>
                <a:gd name="connsiteY3" fmla="*/ 844302 h 1028706"/>
                <a:gd name="connsiteX4" fmla="*/ 1178284 w 1178284"/>
                <a:gd name="connsiteY4" fmla="*/ 1018752 h 1028706"/>
                <a:gd name="connsiteX0" fmla="*/ 0 w 1178284"/>
                <a:gd name="connsiteY0" fmla="*/ 1013466 h 1028706"/>
                <a:gd name="connsiteX1" fmla="*/ 433082 w 1178284"/>
                <a:gd name="connsiteY1" fmla="*/ 758958 h 1028706"/>
                <a:gd name="connsiteX2" fmla="*/ 594310 w 1178284"/>
                <a:gd name="connsiteY2" fmla="*/ 14224 h 1028706"/>
                <a:gd name="connsiteX3" fmla="*/ 932954 w 1178284"/>
                <a:gd name="connsiteY3" fmla="*/ 844302 h 1028706"/>
                <a:gd name="connsiteX4" fmla="*/ 1178284 w 1178284"/>
                <a:gd name="connsiteY4" fmla="*/ 1018752 h 1028706"/>
                <a:gd name="connsiteX0" fmla="*/ 0 w 1178284"/>
                <a:gd name="connsiteY0" fmla="*/ 1000875 h 1016115"/>
                <a:gd name="connsiteX1" fmla="*/ 433082 w 1178284"/>
                <a:gd name="connsiteY1" fmla="*/ 746367 h 1016115"/>
                <a:gd name="connsiteX2" fmla="*/ 594310 w 1178284"/>
                <a:gd name="connsiteY2" fmla="*/ 1633 h 1016115"/>
                <a:gd name="connsiteX3" fmla="*/ 932954 w 1178284"/>
                <a:gd name="connsiteY3" fmla="*/ 831711 h 1016115"/>
                <a:gd name="connsiteX4" fmla="*/ 1178284 w 1178284"/>
                <a:gd name="connsiteY4" fmla="*/ 1006161 h 1016115"/>
                <a:gd name="connsiteX0" fmla="*/ 0 w 1178284"/>
                <a:gd name="connsiteY0" fmla="*/ 1042541 h 1057781"/>
                <a:gd name="connsiteX1" fmla="*/ 433082 w 1178284"/>
                <a:gd name="connsiteY1" fmla="*/ 788033 h 1057781"/>
                <a:gd name="connsiteX2" fmla="*/ 594310 w 1178284"/>
                <a:gd name="connsiteY2" fmla="*/ 43299 h 1057781"/>
                <a:gd name="connsiteX3" fmla="*/ 1178284 w 1178284"/>
                <a:gd name="connsiteY3" fmla="*/ 1047827 h 1057781"/>
                <a:gd name="connsiteX0" fmla="*/ 0 w 1178284"/>
                <a:gd name="connsiteY0" fmla="*/ 1042541 h 1057781"/>
                <a:gd name="connsiteX1" fmla="*/ 433082 w 1178284"/>
                <a:gd name="connsiteY1" fmla="*/ 788033 h 1057781"/>
                <a:gd name="connsiteX2" fmla="*/ 594310 w 1178284"/>
                <a:gd name="connsiteY2" fmla="*/ 43299 h 1057781"/>
                <a:gd name="connsiteX3" fmla="*/ 1178284 w 1178284"/>
                <a:gd name="connsiteY3" fmla="*/ 1047827 h 1057781"/>
                <a:gd name="connsiteX0" fmla="*/ 0 w 1178284"/>
                <a:gd name="connsiteY0" fmla="*/ 1000123 h 1010196"/>
                <a:gd name="connsiteX1" fmla="*/ 594310 w 1178284"/>
                <a:gd name="connsiteY1" fmla="*/ 881 h 1010196"/>
                <a:gd name="connsiteX2" fmla="*/ 1178284 w 1178284"/>
                <a:gd name="connsiteY2" fmla="*/ 1005409 h 1010196"/>
                <a:gd name="connsiteX0" fmla="*/ 0 w 1178284"/>
                <a:gd name="connsiteY0" fmla="*/ 1000123 h 1010196"/>
                <a:gd name="connsiteX1" fmla="*/ 594310 w 1178284"/>
                <a:gd name="connsiteY1" fmla="*/ 881 h 1010196"/>
                <a:gd name="connsiteX2" fmla="*/ 1178284 w 1178284"/>
                <a:gd name="connsiteY2" fmla="*/ 1005409 h 1010196"/>
                <a:gd name="connsiteX0" fmla="*/ 0 w 1178284"/>
                <a:gd name="connsiteY0" fmla="*/ 1000871 h 1010944"/>
                <a:gd name="connsiteX1" fmla="*/ 594310 w 1178284"/>
                <a:gd name="connsiteY1" fmla="*/ 1629 h 1010944"/>
                <a:gd name="connsiteX2" fmla="*/ 1178284 w 1178284"/>
                <a:gd name="connsiteY2" fmla="*/ 1006157 h 1010944"/>
                <a:gd name="connsiteX0" fmla="*/ 0 w 1178284"/>
                <a:gd name="connsiteY0" fmla="*/ 1002766 h 1012839"/>
                <a:gd name="connsiteX1" fmla="*/ 594310 w 1178284"/>
                <a:gd name="connsiteY1" fmla="*/ 3524 h 1012839"/>
                <a:gd name="connsiteX2" fmla="*/ 1178284 w 1178284"/>
                <a:gd name="connsiteY2" fmla="*/ 1008052 h 1012839"/>
                <a:gd name="connsiteX0" fmla="*/ 0 w 1178284"/>
                <a:gd name="connsiteY0" fmla="*/ 1002766 h 1012839"/>
                <a:gd name="connsiteX1" fmla="*/ 594310 w 1178284"/>
                <a:gd name="connsiteY1" fmla="*/ 3524 h 1012839"/>
                <a:gd name="connsiteX2" fmla="*/ 1178284 w 1178284"/>
                <a:gd name="connsiteY2" fmla="*/ 1008052 h 1012839"/>
                <a:gd name="connsiteX0" fmla="*/ 0 w 1178284"/>
                <a:gd name="connsiteY0" fmla="*/ 999242 h 1009315"/>
                <a:gd name="connsiteX1" fmla="*/ 594310 w 1178284"/>
                <a:gd name="connsiteY1" fmla="*/ 0 h 1009315"/>
                <a:gd name="connsiteX2" fmla="*/ 1178284 w 1178284"/>
                <a:gd name="connsiteY2" fmla="*/ 1004528 h 1009315"/>
                <a:gd name="connsiteX0" fmla="*/ 0 w 1178284"/>
                <a:gd name="connsiteY0" fmla="*/ 1002766 h 1012839"/>
                <a:gd name="connsiteX1" fmla="*/ 594310 w 1178284"/>
                <a:gd name="connsiteY1" fmla="*/ 3524 h 1012839"/>
                <a:gd name="connsiteX2" fmla="*/ 1178284 w 1178284"/>
                <a:gd name="connsiteY2" fmla="*/ 1008052 h 1012839"/>
                <a:gd name="connsiteX0" fmla="*/ 0 w 1178284"/>
                <a:gd name="connsiteY0" fmla="*/ 1002766 h 1012839"/>
                <a:gd name="connsiteX1" fmla="*/ 594310 w 1178284"/>
                <a:gd name="connsiteY1" fmla="*/ 3524 h 1012839"/>
                <a:gd name="connsiteX2" fmla="*/ 1178284 w 1178284"/>
                <a:gd name="connsiteY2" fmla="*/ 1008052 h 1012839"/>
                <a:gd name="connsiteX0" fmla="*/ 0 w 1178284"/>
                <a:gd name="connsiteY0" fmla="*/ 1002766 h 1012839"/>
                <a:gd name="connsiteX1" fmla="*/ 594310 w 1178284"/>
                <a:gd name="connsiteY1" fmla="*/ 3524 h 1012839"/>
                <a:gd name="connsiteX2" fmla="*/ 1178284 w 1178284"/>
                <a:gd name="connsiteY2" fmla="*/ 1008052 h 101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284" h="1012839">
                  <a:moveTo>
                    <a:pt x="0" y="1002766"/>
                  </a:moveTo>
                  <a:cubicBezTo>
                    <a:pt x="584088" y="1006013"/>
                    <a:pt x="385023" y="0"/>
                    <a:pt x="594310" y="3524"/>
                  </a:cubicBezTo>
                  <a:cubicBezTo>
                    <a:pt x="795938" y="4538"/>
                    <a:pt x="583447" y="1012839"/>
                    <a:pt x="1178284" y="1008052"/>
                  </a:cubicBezTo>
                </a:path>
              </a:pathLst>
            </a:custGeom>
            <a:ln w="381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 flipV="1">
              <a:off x="2961403" y="1844675"/>
              <a:ext cx="9114" cy="449285"/>
            </a:xfrm>
            <a:prstGeom prst="straightConnector1">
              <a:avLst/>
            </a:prstGeom>
            <a:ln w="25400">
              <a:solidFill>
                <a:srgbClr val="00206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2960837" y="2629294"/>
              <a:ext cx="0" cy="480094"/>
            </a:xfrm>
            <a:prstGeom prst="straightConnector1">
              <a:avLst/>
            </a:prstGeom>
            <a:ln w="25400">
              <a:solidFill>
                <a:srgbClr val="00206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604665" y="2272327"/>
              <a:ext cx="16835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</a:rPr>
                <a:t>1000 </a:t>
              </a:r>
              <a:r>
                <a:rPr lang="en-US" dirty="0" err="1">
                  <a:solidFill>
                    <a:srgbClr val="002060"/>
                  </a:solidFill>
                </a:rPr>
                <a:t>rfu</a:t>
              </a:r>
              <a:r>
                <a:rPr lang="en-US" dirty="0">
                  <a:solidFill>
                    <a:srgbClr val="002060"/>
                  </a:solidFill>
                </a:rPr>
                <a:t> </a:t>
              </a:r>
              <a:r>
                <a:rPr lang="en-US" dirty="0">
                  <a:solidFill>
                    <a:srgbClr val="006600"/>
                  </a:solidFill>
                </a:rPr>
                <a:t>±18%</a:t>
              </a:r>
            </a:p>
            <a:p>
              <a:pPr algn="r"/>
              <a:r>
                <a:rPr lang="en-US" dirty="0">
                  <a:solidFill>
                    <a:srgbClr val="002060"/>
                  </a:solidFill>
                </a:rPr>
                <a:t>or</a:t>
              </a:r>
              <a:r>
                <a:rPr lang="en-US" dirty="0">
                  <a:solidFill>
                    <a:srgbClr val="FF0000"/>
                  </a:solidFill>
                </a:rPr>
                <a:t> ±180rfu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9224" y="4611231"/>
            <a:ext cx="864425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Simple model of peak height ratios: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Each allele varies independently per the stochastic model. </a:t>
            </a:r>
          </a:p>
          <a:p>
            <a:r>
              <a:rPr lang="en-US" sz="2000" dirty="0"/>
              <a:t>Thus PHR variation follows from per-allele stochastic variation;</a:t>
            </a:r>
          </a:p>
          <a:p>
            <a:r>
              <a:rPr lang="en-US" sz="2000" dirty="0"/>
              <a:t>no extra “moving part” needed.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631301" y="3114675"/>
            <a:ext cx="146031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302620" y="1312427"/>
            <a:ext cx="305076" cy="1175755"/>
            <a:chOff x="7971496" y="2468563"/>
            <a:chExt cx="477492" cy="2099749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7971496" y="2468563"/>
              <a:ext cx="0" cy="20997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 flipH="1">
              <a:off x="8021036" y="2630082"/>
              <a:ext cx="427952" cy="1822267"/>
            </a:xfrm>
            <a:custGeom>
              <a:avLst/>
              <a:gdLst>
                <a:gd name="connsiteX0" fmla="*/ 125697 w 168031"/>
                <a:gd name="connsiteY0" fmla="*/ 0 h 781538"/>
                <a:gd name="connsiteX1" fmla="*/ 16282 w 168031"/>
                <a:gd name="connsiteY1" fmla="*/ 222738 h 781538"/>
                <a:gd name="connsiteX2" fmla="*/ 28005 w 168031"/>
                <a:gd name="connsiteY2" fmla="*/ 422031 h 781538"/>
                <a:gd name="connsiteX3" fmla="*/ 145236 w 168031"/>
                <a:gd name="connsiteY3" fmla="*/ 609600 h 781538"/>
                <a:gd name="connsiteX4" fmla="*/ 164774 w 168031"/>
                <a:gd name="connsiteY4" fmla="*/ 781538 h 781538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225" h="859692">
                  <a:moveTo>
                    <a:pt x="134054" y="0"/>
                  </a:moveTo>
                  <a:cubicBezTo>
                    <a:pt x="112887" y="101600"/>
                    <a:pt x="34952" y="217528"/>
                    <a:pt x="17476" y="300892"/>
                  </a:cubicBezTo>
                  <a:cubicBezTo>
                    <a:pt x="0" y="384256"/>
                    <a:pt x="7707" y="435708"/>
                    <a:pt x="29199" y="500185"/>
                  </a:cubicBezTo>
                  <a:cubicBezTo>
                    <a:pt x="50691" y="564662"/>
                    <a:pt x="123635" y="627836"/>
                    <a:pt x="146430" y="687754"/>
                  </a:cubicBezTo>
                  <a:cubicBezTo>
                    <a:pt x="169225" y="747672"/>
                    <a:pt x="167596" y="803682"/>
                    <a:pt x="165968" y="859692"/>
                  </a:cubicBezTo>
                </a:path>
              </a:pathLst>
            </a:custGeom>
            <a:ln w="1651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Freeform 22"/>
          <p:cNvSpPr/>
          <p:nvPr/>
        </p:nvSpPr>
        <p:spPr>
          <a:xfrm>
            <a:off x="2304563" y="1652847"/>
            <a:ext cx="335774" cy="486692"/>
          </a:xfrm>
          <a:custGeom>
            <a:avLst/>
            <a:gdLst>
              <a:gd name="connsiteX0" fmla="*/ 255762 w 278838"/>
              <a:gd name="connsiteY0" fmla="*/ 83170 h 644695"/>
              <a:gd name="connsiteX1" fmla="*/ 36537 w 278838"/>
              <a:gd name="connsiteY1" fmla="*/ 80286 h 644695"/>
              <a:gd name="connsiteX2" fmla="*/ 36537 w 278838"/>
              <a:gd name="connsiteY2" fmla="*/ 564889 h 644695"/>
              <a:gd name="connsiteX3" fmla="*/ 174995 w 278838"/>
              <a:gd name="connsiteY3" fmla="*/ 559120 h 644695"/>
              <a:gd name="connsiteX4" fmla="*/ 255762 w 278838"/>
              <a:gd name="connsiteY4" fmla="*/ 83170 h 644695"/>
              <a:gd name="connsiteX0" fmla="*/ 255762 w 278838"/>
              <a:gd name="connsiteY0" fmla="*/ 79806 h 641331"/>
              <a:gd name="connsiteX1" fmla="*/ 36537 w 278838"/>
              <a:gd name="connsiteY1" fmla="*/ 76922 h 641331"/>
              <a:gd name="connsiteX2" fmla="*/ 36537 w 278838"/>
              <a:gd name="connsiteY2" fmla="*/ 561525 h 641331"/>
              <a:gd name="connsiteX3" fmla="*/ 174995 w 278838"/>
              <a:gd name="connsiteY3" fmla="*/ 555756 h 641331"/>
              <a:gd name="connsiteX4" fmla="*/ 255762 w 278838"/>
              <a:gd name="connsiteY4" fmla="*/ 79806 h 641331"/>
              <a:gd name="connsiteX0" fmla="*/ 242301 w 265377"/>
              <a:gd name="connsiteY0" fmla="*/ 79806 h 641331"/>
              <a:gd name="connsiteX1" fmla="*/ 23076 w 265377"/>
              <a:gd name="connsiteY1" fmla="*/ 76922 h 641331"/>
              <a:gd name="connsiteX2" fmla="*/ 23076 w 265377"/>
              <a:gd name="connsiteY2" fmla="*/ 561525 h 641331"/>
              <a:gd name="connsiteX3" fmla="*/ 161534 w 265377"/>
              <a:gd name="connsiteY3" fmla="*/ 555756 h 641331"/>
              <a:gd name="connsiteX4" fmla="*/ 242301 w 265377"/>
              <a:gd name="connsiteY4" fmla="*/ 79806 h 641331"/>
              <a:gd name="connsiteX0" fmla="*/ 223105 w 246181"/>
              <a:gd name="connsiteY0" fmla="*/ 79806 h 641331"/>
              <a:gd name="connsiteX1" fmla="*/ 3880 w 246181"/>
              <a:gd name="connsiteY1" fmla="*/ 76922 h 641331"/>
              <a:gd name="connsiteX2" fmla="*/ 3880 w 246181"/>
              <a:gd name="connsiteY2" fmla="*/ 561525 h 641331"/>
              <a:gd name="connsiteX3" fmla="*/ 142338 w 246181"/>
              <a:gd name="connsiteY3" fmla="*/ 555756 h 641331"/>
              <a:gd name="connsiteX4" fmla="*/ 223105 w 246181"/>
              <a:gd name="connsiteY4" fmla="*/ 79806 h 641331"/>
              <a:gd name="connsiteX0" fmla="*/ 223105 w 246181"/>
              <a:gd name="connsiteY0" fmla="*/ 79806 h 637485"/>
              <a:gd name="connsiteX1" fmla="*/ 3880 w 246181"/>
              <a:gd name="connsiteY1" fmla="*/ 76922 h 637485"/>
              <a:gd name="connsiteX2" fmla="*/ 3880 w 246181"/>
              <a:gd name="connsiteY2" fmla="*/ 561525 h 637485"/>
              <a:gd name="connsiteX3" fmla="*/ 142338 w 246181"/>
              <a:gd name="connsiteY3" fmla="*/ 555756 h 637485"/>
              <a:gd name="connsiteX4" fmla="*/ 223105 w 246181"/>
              <a:gd name="connsiteY4" fmla="*/ 79806 h 637485"/>
              <a:gd name="connsiteX0" fmla="*/ 223105 w 246181"/>
              <a:gd name="connsiteY0" fmla="*/ 79806 h 561525"/>
              <a:gd name="connsiteX1" fmla="*/ 3880 w 246181"/>
              <a:gd name="connsiteY1" fmla="*/ 76922 h 561525"/>
              <a:gd name="connsiteX2" fmla="*/ 3880 w 246181"/>
              <a:gd name="connsiteY2" fmla="*/ 561525 h 561525"/>
              <a:gd name="connsiteX3" fmla="*/ 142338 w 246181"/>
              <a:gd name="connsiteY3" fmla="*/ 555756 h 561525"/>
              <a:gd name="connsiteX4" fmla="*/ 223105 w 246181"/>
              <a:gd name="connsiteY4" fmla="*/ 79806 h 561525"/>
              <a:gd name="connsiteX0" fmla="*/ 223105 w 244004"/>
              <a:gd name="connsiteY0" fmla="*/ 81882 h 571462"/>
              <a:gd name="connsiteX1" fmla="*/ 3880 w 244004"/>
              <a:gd name="connsiteY1" fmla="*/ 78998 h 571462"/>
              <a:gd name="connsiteX2" fmla="*/ 3880 w 244004"/>
              <a:gd name="connsiteY2" fmla="*/ 563601 h 571462"/>
              <a:gd name="connsiteX3" fmla="*/ 129275 w 244004"/>
              <a:gd name="connsiteY3" fmla="*/ 570287 h 571462"/>
              <a:gd name="connsiteX4" fmla="*/ 223105 w 244004"/>
              <a:gd name="connsiteY4" fmla="*/ 81882 h 571462"/>
              <a:gd name="connsiteX0" fmla="*/ 223105 w 244004"/>
              <a:gd name="connsiteY0" fmla="*/ 81882 h 571462"/>
              <a:gd name="connsiteX1" fmla="*/ 3880 w 244004"/>
              <a:gd name="connsiteY1" fmla="*/ 78998 h 571462"/>
              <a:gd name="connsiteX2" fmla="*/ 3880 w 244004"/>
              <a:gd name="connsiteY2" fmla="*/ 570286 h 571462"/>
              <a:gd name="connsiteX3" fmla="*/ 129275 w 244004"/>
              <a:gd name="connsiteY3" fmla="*/ 570287 h 571462"/>
              <a:gd name="connsiteX4" fmla="*/ 223105 w 244004"/>
              <a:gd name="connsiteY4" fmla="*/ 81882 h 571462"/>
              <a:gd name="connsiteX0" fmla="*/ 223105 w 244004"/>
              <a:gd name="connsiteY0" fmla="*/ 2884 h 492464"/>
              <a:gd name="connsiteX1" fmla="*/ 3880 w 244004"/>
              <a:gd name="connsiteY1" fmla="*/ 0 h 492464"/>
              <a:gd name="connsiteX2" fmla="*/ 3880 w 244004"/>
              <a:gd name="connsiteY2" fmla="*/ 491288 h 492464"/>
              <a:gd name="connsiteX3" fmla="*/ 129275 w 244004"/>
              <a:gd name="connsiteY3" fmla="*/ 491289 h 492464"/>
              <a:gd name="connsiteX4" fmla="*/ 223105 w 244004"/>
              <a:gd name="connsiteY4" fmla="*/ 2884 h 492464"/>
              <a:gd name="connsiteX0" fmla="*/ 223105 w 318027"/>
              <a:gd name="connsiteY0" fmla="*/ 2884 h 492464"/>
              <a:gd name="connsiteX1" fmla="*/ 3880 w 318027"/>
              <a:gd name="connsiteY1" fmla="*/ 0 h 492464"/>
              <a:gd name="connsiteX2" fmla="*/ 3880 w 318027"/>
              <a:gd name="connsiteY2" fmla="*/ 491288 h 492464"/>
              <a:gd name="connsiteX3" fmla="*/ 129275 w 318027"/>
              <a:gd name="connsiteY3" fmla="*/ 491289 h 492464"/>
              <a:gd name="connsiteX4" fmla="*/ 223105 w 318027"/>
              <a:gd name="connsiteY4" fmla="*/ 2884 h 492464"/>
              <a:gd name="connsiteX0" fmla="*/ 223105 w 318027"/>
              <a:gd name="connsiteY0" fmla="*/ 2884 h 492464"/>
              <a:gd name="connsiteX1" fmla="*/ 3880 w 318027"/>
              <a:gd name="connsiteY1" fmla="*/ 0 h 492464"/>
              <a:gd name="connsiteX2" fmla="*/ 3880 w 318027"/>
              <a:gd name="connsiteY2" fmla="*/ 491288 h 492464"/>
              <a:gd name="connsiteX3" fmla="*/ 129275 w 318027"/>
              <a:gd name="connsiteY3" fmla="*/ 491289 h 492464"/>
              <a:gd name="connsiteX4" fmla="*/ 223105 w 318027"/>
              <a:gd name="connsiteY4" fmla="*/ 2884 h 492464"/>
              <a:gd name="connsiteX0" fmla="*/ 203510 w 311680"/>
              <a:gd name="connsiteY0" fmla="*/ 7100 h 492464"/>
              <a:gd name="connsiteX1" fmla="*/ 3880 w 311680"/>
              <a:gd name="connsiteY1" fmla="*/ 0 h 492464"/>
              <a:gd name="connsiteX2" fmla="*/ 3880 w 311680"/>
              <a:gd name="connsiteY2" fmla="*/ 491288 h 492464"/>
              <a:gd name="connsiteX3" fmla="*/ 129275 w 311680"/>
              <a:gd name="connsiteY3" fmla="*/ 491289 h 492464"/>
              <a:gd name="connsiteX4" fmla="*/ 203510 w 311680"/>
              <a:gd name="connsiteY4" fmla="*/ 7100 h 492464"/>
              <a:gd name="connsiteX0" fmla="*/ 212219 w 311680"/>
              <a:gd name="connsiteY0" fmla="*/ 7100 h 492464"/>
              <a:gd name="connsiteX1" fmla="*/ 3880 w 311680"/>
              <a:gd name="connsiteY1" fmla="*/ 0 h 492464"/>
              <a:gd name="connsiteX2" fmla="*/ 3880 w 311680"/>
              <a:gd name="connsiteY2" fmla="*/ 491288 h 492464"/>
              <a:gd name="connsiteX3" fmla="*/ 129275 w 311680"/>
              <a:gd name="connsiteY3" fmla="*/ 491289 h 492464"/>
              <a:gd name="connsiteX4" fmla="*/ 212219 w 311680"/>
              <a:gd name="connsiteY4" fmla="*/ 7100 h 492464"/>
              <a:gd name="connsiteX0" fmla="*/ 212219 w 315850"/>
              <a:gd name="connsiteY0" fmla="*/ 7100 h 492464"/>
              <a:gd name="connsiteX1" fmla="*/ 3880 w 315850"/>
              <a:gd name="connsiteY1" fmla="*/ 0 h 492464"/>
              <a:gd name="connsiteX2" fmla="*/ 3880 w 315850"/>
              <a:gd name="connsiteY2" fmla="*/ 491288 h 492464"/>
              <a:gd name="connsiteX3" fmla="*/ 129275 w 315850"/>
              <a:gd name="connsiteY3" fmla="*/ 491289 h 492464"/>
              <a:gd name="connsiteX4" fmla="*/ 212219 w 315850"/>
              <a:gd name="connsiteY4" fmla="*/ 7100 h 492464"/>
              <a:gd name="connsiteX0" fmla="*/ 212219 w 320204"/>
              <a:gd name="connsiteY0" fmla="*/ 7100 h 492464"/>
              <a:gd name="connsiteX1" fmla="*/ 3880 w 320204"/>
              <a:gd name="connsiteY1" fmla="*/ 0 h 492464"/>
              <a:gd name="connsiteX2" fmla="*/ 3880 w 320204"/>
              <a:gd name="connsiteY2" fmla="*/ 491288 h 492464"/>
              <a:gd name="connsiteX3" fmla="*/ 129275 w 320204"/>
              <a:gd name="connsiteY3" fmla="*/ 491289 h 492464"/>
              <a:gd name="connsiteX4" fmla="*/ 212219 w 320204"/>
              <a:gd name="connsiteY4" fmla="*/ 7100 h 492464"/>
              <a:gd name="connsiteX0" fmla="*/ 212219 w 337621"/>
              <a:gd name="connsiteY0" fmla="*/ 7100 h 492464"/>
              <a:gd name="connsiteX1" fmla="*/ 3880 w 337621"/>
              <a:gd name="connsiteY1" fmla="*/ 0 h 492464"/>
              <a:gd name="connsiteX2" fmla="*/ 3880 w 337621"/>
              <a:gd name="connsiteY2" fmla="*/ 491288 h 492464"/>
              <a:gd name="connsiteX3" fmla="*/ 129275 w 337621"/>
              <a:gd name="connsiteY3" fmla="*/ 491289 h 492464"/>
              <a:gd name="connsiteX4" fmla="*/ 212219 w 337621"/>
              <a:gd name="connsiteY4" fmla="*/ 7100 h 492464"/>
              <a:gd name="connsiteX0" fmla="*/ 212219 w 339983"/>
              <a:gd name="connsiteY0" fmla="*/ 7100 h 492464"/>
              <a:gd name="connsiteX1" fmla="*/ 3880 w 339983"/>
              <a:gd name="connsiteY1" fmla="*/ 0 h 492464"/>
              <a:gd name="connsiteX2" fmla="*/ 3880 w 339983"/>
              <a:gd name="connsiteY2" fmla="*/ 491288 h 492464"/>
              <a:gd name="connsiteX3" fmla="*/ 129275 w 339983"/>
              <a:gd name="connsiteY3" fmla="*/ 491289 h 492464"/>
              <a:gd name="connsiteX4" fmla="*/ 212219 w 339983"/>
              <a:gd name="connsiteY4" fmla="*/ 7100 h 492464"/>
              <a:gd name="connsiteX0" fmla="*/ 212219 w 337621"/>
              <a:gd name="connsiteY0" fmla="*/ 7100 h 492464"/>
              <a:gd name="connsiteX1" fmla="*/ 3880 w 337621"/>
              <a:gd name="connsiteY1" fmla="*/ 0 h 492464"/>
              <a:gd name="connsiteX2" fmla="*/ 3880 w 337621"/>
              <a:gd name="connsiteY2" fmla="*/ 491288 h 492464"/>
              <a:gd name="connsiteX3" fmla="*/ 129275 w 337621"/>
              <a:gd name="connsiteY3" fmla="*/ 491289 h 492464"/>
              <a:gd name="connsiteX4" fmla="*/ 212219 w 337621"/>
              <a:gd name="connsiteY4" fmla="*/ 7100 h 492464"/>
              <a:gd name="connsiteX0" fmla="*/ 212219 w 337621"/>
              <a:gd name="connsiteY0" fmla="*/ 7100 h 492464"/>
              <a:gd name="connsiteX1" fmla="*/ 3880 w 337621"/>
              <a:gd name="connsiteY1" fmla="*/ 0 h 492464"/>
              <a:gd name="connsiteX2" fmla="*/ 3880 w 337621"/>
              <a:gd name="connsiteY2" fmla="*/ 491288 h 492464"/>
              <a:gd name="connsiteX3" fmla="*/ 129275 w 337621"/>
              <a:gd name="connsiteY3" fmla="*/ 491289 h 492464"/>
              <a:gd name="connsiteX4" fmla="*/ 212219 w 337621"/>
              <a:gd name="connsiteY4" fmla="*/ 7100 h 492464"/>
              <a:gd name="connsiteX0" fmla="*/ 214067 w 339469"/>
              <a:gd name="connsiteY0" fmla="*/ 1328 h 486692"/>
              <a:gd name="connsiteX1" fmla="*/ 3880 w 339469"/>
              <a:gd name="connsiteY1" fmla="*/ 1328 h 486692"/>
              <a:gd name="connsiteX2" fmla="*/ 5728 w 339469"/>
              <a:gd name="connsiteY2" fmla="*/ 485516 h 486692"/>
              <a:gd name="connsiteX3" fmla="*/ 131123 w 339469"/>
              <a:gd name="connsiteY3" fmla="*/ 485517 h 486692"/>
              <a:gd name="connsiteX4" fmla="*/ 214067 w 339469"/>
              <a:gd name="connsiteY4" fmla="*/ 1328 h 486692"/>
              <a:gd name="connsiteX0" fmla="*/ 228845 w 354247"/>
              <a:gd name="connsiteY0" fmla="*/ 1328 h 486692"/>
              <a:gd name="connsiteX1" fmla="*/ 3880 w 354247"/>
              <a:gd name="connsiteY1" fmla="*/ 1328 h 486692"/>
              <a:gd name="connsiteX2" fmla="*/ 5728 w 354247"/>
              <a:gd name="connsiteY2" fmla="*/ 485516 h 486692"/>
              <a:gd name="connsiteX3" fmla="*/ 131123 w 354247"/>
              <a:gd name="connsiteY3" fmla="*/ 485517 h 486692"/>
              <a:gd name="connsiteX4" fmla="*/ 228845 w 354247"/>
              <a:gd name="connsiteY4" fmla="*/ 1328 h 486692"/>
              <a:gd name="connsiteX0" fmla="*/ 215914 w 341316"/>
              <a:gd name="connsiteY0" fmla="*/ 1328 h 486692"/>
              <a:gd name="connsiteX1" fmla="*/ 3880 w 341316"/>
              <a:gd name="connsiteY1" fmla="*/ 1328 h 486692"/>
              <a:gd name="connsiteX2" fmla="*/ 5728 w 341316"/>
              <a:gd name="connsiteY2" fmla="*/ 485516 h 486692"/>
              <a:gd name="connsiteX3" fmla="*/ 131123 w 341316"/>
              <a:gd name="connsiteY3" fmla="*/ 485517 h 486692"/>
              <a:gd name="connsiteX4" fmla="*/ 215914 w 341316"/>
              <a:gd name="connsiteY4" fmla="*/ 1328 h 486692"/>
              <a:gd name="connsiteX0" fmla="*/ 215914 w 362216"/>
              <a:gd name="connsiteY0" fmla="*/ 1328 h 486692"/>
              <a:gd name="connsiteX1" fmla="*/ 3880 w 362216"/>
              <a:gd name="connsiteY1" fmla="*/ 1328 h 486692"/>
              <a:gd name="connsiteX2" fmla="*/ 5728 w 362216"/>
              <a:gd name="connsiteY2" fmla="*/ 485516 h 486692"/>
              <a:gd name="connsiteX3" fmla="*/ 131123 w 362216"/>
              <a:gd name="connsiteY3" fmla="*/ 485517 h 486692"/>
              <a:gd name="connsiteX4" fmla="*/ 215914 w 362216"/>
              <a:gd name="connsiteY4" fmla="*/ 1328 h 486692"/>
              <a:gd name="connsiteX0" fmla="*/ 215914 w 360369"/>
              <a:gd name="connsiteY0" fmla="*/ 1328 h 486692"/>
              <a:gd name="connsiteX1" fmla="*/ 3880 w 360369"/>
              <a:gd name="connsiteY1" fmla="*/ 1328 h 486692"/>
              <a:gd name="connsiteX2" fmla="*/ 5728 w 360369"/>
              <a:gd name="connsiteY2" fmla="*/ 485516 h 486692"/>
              <a:gd name="connsiteX3" fmla="*/ 131123 w 360369"/>
              <a:gd name="connsiteY3" fmla="*/ 485517 h 486692"/>
              <a:gd name="connsiteX4" fmla="*/ 215914 w 360369"/>
              <a:gd name="connsiteY4" fmla="*/ 1328 h 486692"/>
              <a:gd name="connsiteX0" fmla="*/ 215914 w 341316"/>
              <a:gd name="connsiteY0" fmla="*/ 1328 h 486692"/>
              <a:gd name="connsiteX1" fmla="*/ 3880 w 341316"/>
              <a:gd name="connsiteY1" fmla="*/ 1328 h 486692"/>
              <a:gd name="connsiteX2" fmla="*/ 5728 w 341316"/>
              <a:gd name="connsiteY2" fmla="*/ 485516 h 486692"/>
              <a:gd name="connsiteX3" fmla="*/ 131123 w 341316"/>
              <a:gd name="connsiteY3" fmla="*/ 485517 h 486692"/>
              <a:gd name="connsiteX4" fmla="*/ 215914 w 341316"/>
              <a:gd name="connsiteY4" fmla="*/ 1328 h 486692"/>
              <a:gd name="connsiteX0" fmla="*/ 215914 w 341316"/>
              <a:gd name="connsiteY0" fmla="*/ 1328 h 486692"/>
              <a:gd name="connsiteX1" fmla="*/ 3880 w 341316"/>
              <a:gd name="connsiteY1" fmla="*/ 1328 h 486692"/>
              <a:gd name="connsiteX2" fmla="*/ 5728 w 341316"/>
              <a:gd name="connsiteY2" fmla="*/ 485516 h 486692"/>
              <a:gd name="connsiteX3" fmla="*/ 131123 w 341316"/>
              <a:gd name="connsiteY3" fmla="*/ 485517 h 486692"/>
              <a:gd name="connsiteX4" fmla="*/ 215914 w 341316"/>
              <a:gd name="connsiteY4" fmla="*/ 1328 h 486692"/>
              <a:gd name="connsiteX0" fmla="*/ 215914 w 341316"/>
              <a:gd name="connsiteY0" fmla="*/ 1328 h 486692"/>
              <a:gd name="connsiteX1" fmla="*/ 3880 w 341316"/>
              <a:gd name="connsiteY1" fmla="*/ 1328 h 486692"/>
              <a:gd name="connsiteX2" fmla="*/ 5728 w 341316"/>
              <a:gd name="connsiteY2" fmla="*/ 485516 h 486692"/>
              <a:gd name="connsiteX3" fmla="*/ 131123 w 341316"/>
              <a:gd name="connsiteY3" fmla="*/ 485517 h 486692"/>
              <a:gd name="connsiteX4" fmla="*/ 215914 w 341316"/>
              <a:gd name="connsiteY4" fmla="*/ 1328 h 486692"/>
              <a:gd name="connsiteX0" fmla="*/ 210372 w 335774"/>
              <a:gd name="connsiteY0" fmla="*/ 1328 h 486692"/>
              <a:gd name="connsiteX1" fmla="*/ 3880 w 335774"/>
              <a:gd name="connsiteY1" fmla="*/ 1328 h 486692"/>
              <a:gd name="connsiteX2" fmla="*/ 186 w 335774"/>
              <a:gd name="connsiteY2" fmla="*/ 485516 h 486692"/>
              <a:gd name="connsiteX3" fmla="*/ 125581 w 335774"/>
              <a:gd name="connsiteY3" fmla="*/ 485517 h 486692"/>
              <a:gd name="connsiteX4" fmla="*/ 210372 w 335774"/>
              <a:gd name="connsiteY4" fmla="*/ 1328 h 48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774" h="486692">
                <a:moveTo>
                  <a:pt x="210372" y="1328"/>
                </a:moveTo>
                <a:cubicBezTo>
                  <a:pt x="76262" y="0"/>
                  <a:pt x="181932" y="5950"/>
                  <a:pt x="3880" y="1328"/>
                </a:cubicBezTo>
                <a:cubicBezTo>
                  <a:pt x="0" y="188294"/>
                  <a:pt x="1059" y="246779"/>
                  <a:pt x="186" y="485516"/>
                </a:cubicBezTo>
                <a:cubicBezTo>
                  <a:pt x="77690" y="484768"/>
                  <a:pt x="30261" y="486692"/>
                  <a:pt x="125581" y="485517"/>
                </a:cubicBezTo>
                <a:cubicBezTo>
                  <a:pt x="325271" y="279360"/>
                  <a:pt x="335774" y="211661"/>
                  <a:pt x="210372" y="132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73375" y="3114675"/>
            <a:ext cx="390203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1 </a:t>
            </a:r>
            <a:r>
              <a:rPr lang="el-GR" sz="2400" dirty="0"/>
              <a:t>σ</a:t>
            </a:r>
            <a:r>
              <a:rPr lang="en-US" sz="2400" dirty="0"/>
              <a:t> of peak height variation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dropout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Definitions –</a:t>
            </a:r>
          </a:p>
          <a:p>
            <a:pPr lvl="1"/>
            <a:r>
              <a:rPr lang="en-US" sz="2400" dirty="0"/>
              <a:t>Analytical threshold (e.g. 35 </a:t>
            </a:r>
            <a:r>
              <a:rPr lang="en-US" sz="2400" dirty="0" err="1"/>
              <a:t>rfu</a:t>
            </a:r>
            <a:r>
              <a:rPr lang="en-US" sz="2400" dirty="0"/>
              <a:t>) means</a:t>
            </a:r>
          </a:p>
          <a:p>
            <a:pPr lvl="2">
              <a:buNone/>
            </a:pPr>
            <a:r>
              <a:rPr lang="en-US" dirty="0">
                <a:solidFill>
                  <a:srgbClr val="C00000"/>
                </a:solidFill>
              </a:rPr>
              <a:t>Level below which data not collected</a:t>
            </a:r>
            <a:r>
              <a:rPr lang="en-US" dirty="0"/>
              <a:t>.</a:t>
            </a:r>
          </a:p>
          <a:p>
            <a:pPr lvl="1"/>
            <a:r>
              <a:rPr lang="en-US" sz="2400" dirty="0"/>
              <a:t>Dropout (at an allele position) means</a:t>
            </a:r>
          </a:p>
          <a:p>
            <a:pPr lvl="2">
              <a:buNone/>
            </a:pPr>
            <a:r>
              <a:rPr lang="en-US" dirty="0">
                <a:solidFill>
                  <a:srgbClr val="C00000"/>
                </a:solidFill>
              </a:rPr>
              <a:t>No signal above analytic threshold</a:t>
            </a:r>
          </a:p>
          <a:p>
            <a:r>
              <a:rPr lang="en-US" dirty="0"/>
              <a:t>Consequence</a:t>
            </a:r>
          </a:p>
          <a:p>
            <a:pPr lvl="1"/>
            <a:r>
              <a:rPr lang="en-US" sz="2400" dirty="0"/>
              <a:t>Dropout defined in terms of the stochastic model:</a:t>
            </a:r>
          </a:p>
          <a:p>
            <a:pPr lvl="1">
              <a:buNone/>
            </a:pPr>
            <a:r>
              <a:rPr lang="en-US" sz="2400" dirty="0"/>
              <a:t>Pr(dropout) = Pr(Stochastic variation from expected </a:t>
            </a:r>
            <a:r>
              <a:rPr lang="en-US" sz="2400" dirty="0" err="1"/>
              <a:t>rfu</a:t>
            </a:r>
            <a:r>
              <a:rPr lang="en-US" sz="2400" dirty="0"/>
              <a:t> to below Analytic Threshold)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793475" y="3725839"/>
            <a:ext cx="2565725" cy="547995"/>
            <a:chOff x="5793475" y="3725839"/>
            <a:chExt cx="2565725" cy="5479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6372000" y="4273834"/>
              <a:ext cx="19872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5793475" y="3725839"/>
              <a:ext cx="551720" cy="543419"/>
            </a:xfrm>
            <a:custGeom>
              <a:avLst/>
              <a:gdLst>
                <a:gd name="connsiteX0" fmla="*/ 0 w 464024"/>
                <a:gd name="connsiteY0" fmla="*/ 0 h 518615"/>
                <a:gd name="connsiteX1" fmla="*/ 464024 w 464024"/>
                <a:gd name="connsiteY1" fmla="*/ 518615 h 518615"/>
                <a:gd name="connsiteX0" fmla="*/ 0 w 464024"/>
                <a:gd name="connsiteY0" fmla="*/ 0 h 518738"/>
                <a:gd name="connsiteX1" fmla="*/ 464024 w 464024"/>
                <a:gd name="connsiteY1" fmla="*/ 518615 h 518738"/>
                <a:gd name="connsiteX0" fmla="*/ 0 w 464024"/>
                <a:gd name="connsiteY0" fmla="*/ 0 h 518738"/>
                <a:gd name="connsiteX1" fmla="*/ 464024 w 464024"/>
                <a:gd name="connsiteY1" fmla="*/ 518615 h 51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024" h="518738">
                  <a:moveTo>
                    <a:pt x="0" y="0"/>
                  </a:moveTo>
                  <a:cubicBezTo>
                    <a:pt x="239113" y="3996"/>
                    <a:pt x="233149" y="518738"/>
                    <a:pt x="464024" y="518615"/>
                  </a:cubicBezTo>
                </a:path>
              </a:pathLst>
            </a:custGeom>
            <a:ln w="28575">
              <a:solidFill>
                <a:schemeClr val="accent3">
                  <a:lumMod val="50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999351" y="4270506"/>
            <a:ext cx="908738" cy="974492"/>
            <a:chOff x="7971743" y="4270506"/>
            <a:chExt cx="908738" cy="974492"/>
          </a:xfrm>
        </p:grpSpPr>
        <p:sp>
          <p:nvSpPr>
            <p:cNvPr id="29" name="Freeform 28"/>
            <p:cNvSpPr/>
            <p:nvPr/>
          </p:nvSpPr>
          <p:spPr>
            <a:xfrm>
              <a:off x="7971743" y="4270506"/>
              <a:ext cx="59506" cy="210252"/>
            </a:xfrm>
            <a:custGeom>
              <a:avLst/>
              <a:gdLst>
                <a:gd name="connsiteX0" fmla="*/ 59506 w 59506"/>
                <a:gd name="connsiteY0" fmla="*/ 3967 h 210252"/>
                <a:gd name="connsiteX1" fmla="*/ 0 w 59506"/>
                <a:gd name="connsiteY1" fmla="*/ 0 h 210252"/>
                <a:gd name="connsiteX2" fmla="*/ 0 w 59506"/>
                <a:gd name="connsiteY2" fmla="*/ 210252 h 210252"/>
                <a:gd name="connsiteX3" fmla="*/ 43637 w 59506"/>
                <a:gd name="connsiteY3" fmla="*/ 208269 h 210252"/>
                <a:gd name="connsiteX4" fmla="*/ 59506 w 59506"/>
                <a:gd name="connsiteY4" fmla="*/ 3967 h 2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06" h="210252">
                  <a:moveTo>
                    <a:pt x="59506" y="3967"/>
                  </a:moveTo>
                  <a:lnTo>
                    <a:pt x="0" y="0"/>
                  </a:lnTo>
                  <a:lnTo>
                    <a:pt x="0" y="210252"/>
                  </a:lnTo>
                  <a:lnTo>
                    <a:pt x="43637" y="208269"/>
                  </a:lnTo>
                  <a:lnTo>
                    <a:pt x="59506" y="3967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8043327" y="4345229"/>
              <a:ext cx="837154" cy="899769"/>
            </a:xfrm>
            <a:custGeom>
              <a:avLst/>
              <a:gdLst>
                <a:gd name="connsiteX0" fmla="*/ 153619 w 153619"/>
                <a:gd name="connsiteY0" fmla="*/ 892454 h 892454"/>
                <a:gd name="connsiteX1" fmla="*/ 0 w 153619"/>
                <a:gd name="connsiteY1" fmla="*/ 0 h 892454"/>
                <a:gd name="connsiteX0" fmla="*/ 153619 w 781681"/>
                <a:gd name="connsiteY0" fmla="*/ 892454 h 899769"/>
                <a:gd name="connsiteX1" fmla="*/ 0 w 781681"/>
                <a:gd name="connsiteY1" fmla="*/ 0 h 899769"/>
                <a:gd name="connsiteX0" fmla="*/ 153619 w 837154"/>
                <a:gd name="connsiteY0" fmla="*/ 892454 h 899769"/>
                <a:gd name="connsiteX1" fmla="*/ 0 w 837154"/>
                <a:gd name="connsiteY1" fmla="*/ 0 h 89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7154" h="899769">
                  <a:moveTo>
                    <a:pt x="153619" y="892454"/>
                  </a:moveTo>
                  <a:cubicBezTo>
                    <a:pt x="781681" y="899769"/>
                    <a:pt x="837154" y="16634"/>
                    <a:pt x="0" y="0"/>
                  </a:cubicBezTo>
                </a:path>
              </a:pathLst>
            </a:custGeom>
            <a:ln w="31750">
              <a:solidFill>
                <a:schemeClr val="accent3">
                  <a:lumMod val="50000"/>
                </a:schemeClr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757389" y="2512666"/>
            <a:ext cx="4554360" cy="2576465"/>
            <a:chOff x="4727987" y="2468563"/>
            <a:chExt cx="4554360" cy="2576465"/>
          </a:xfrm>
        </p:grpSpPr>
        <p:cxnSp>
          <p:nvCxnSpPr>
            <p:cNvPr id="21" name="Straight Connector 20"/>
            <p:cNvCxnSpPr/>
            <p:nvPr/>
          </p:nvCxnSpPr>
          <p:spPr>
            <a:xfrm flipH="1">
              <a:off x="7971496" y="2468563"/>
              <a:ext cx="0" cy="20997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Freeform 21"/>
            <p:cNvSpPr/>
            <p:nvPr/>
          </p:nvSpPr>
          <p:spPr>
            <a:xfrm flipH="1">
              <a:off x="8021036" y="2630082"/>
              <a:ext cx="427952" cy="1822267"/>
            </a:xfrm>
            <a:custGeom>
              <a:avLst/>
              <a:gdLst>
                <a:gd name="connsiteX0" fmla="*/ 125697 w 168031"/>
                <a:gd name="connsiteY0" fmla="*/ 0 h 781538"/>
                <a:gd name="connsiteX1" fmla="*/ 16282 w 168031"/>
                <a:gd name="connsiteY1" fmla="*/ 222738 h 781538"/>
                <a:gd name="connsiteX2" fmla="*/ 28005 w 168031"/>
                <a:gd name="connsiteY2" fmla="*/ 422031 h 781538"/>
                <a:gd name="connsiteX3" fmla="*/ 145236 w 168031"/>
                <a:gd name="connsiteY3" fmla="*/ 609600 h 781538"/>
                <a:gd name="connsiteX4" fmla="*/ 164774 w 168031"/>
                <a:gd name="connsiteY4" fmla="*/ 781538 h 781538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  <a:gd name="connsiteX0" fmla="*/ 134054 w 169225"/>
                <a:gd name="connsiteY0" fmla="*/ 0 h 859692"/>
                <a:gd name="connsiteX1" fmla="*/ 17476 w 169225"/>
                <a:gd name="connsiteY1" fmla="*/ 300892 h 859692"/>
                <a:gd name="connsiteX2" fmla="*/ 29199 w 169225"/>
                <a:gd name="connsiteY2" fmla="*/ 500185 h 859692"/>
                <a:gd name="connsiteX3" fmla="*/ 146430 w 169225"/>
                <a:gd name="connsiteY3" fmla="*/ 687754 h 859692"/>
                <a:gd name="connsiteX4" fmla="*/ 165968 w 169225"/>
                <a:gd name="connsiteY4" fmla="*/ 859692 h 8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225" h="859692">
                  <a:moveTo>
                    <a:pt x="134054" y="0"/>
                  </a:moveTo>
                  <a:cubicBezTo>
                    <a:pt x="112887" y="101600"/>
                    <a:pt x="34952" y="217528"/>
                    <a:pt x="17476" y="300892"/>
                  </a:cubicBezTo>
                  <a:cubicBezTo>
                    <a:pt x="0" y="384256"/>
                    <a:pt x="7707" y="435708"/>
                    <a:pt x="29199" y="500185"/>
                  </a:cubicBezTo>
                  <a:cubicBezTo>
                    <a:pt x="50691" y="564662"/>
                    <a:pt x="123635" y="627836"/>
                    <a:pt x="146430" y="687754"/>
                  </a:cubicBezTo>
                  <a:cubicBezTo>
                    <a:pt x="169225" y="747672"/>
                    <a:pt x="167596" y="803682"/>
                    <a:pt x="165968" y="859692"/>
                  </a:cubicBezTo>
                </a:path>
              </a:pathLst>
            </a:custGeom>
            <a:ln w="1651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4727987" y="3535136"/>
              <a:ext cx="4554360" cy="1509892"/>
            </a:xfrm>
            <a:custGeom>
              <a:avLst/>
              <a:gdLst>
                <a:gd name="connsiteX0" fmla="*/ 0 w 2751364"/>
                <a:gd name="connsiteY0" fmla="*/ 996043 h 1521278"/>
                <a:gd name="connsiteX1" fmla="*/ 1224642 w 2751364"/>
                <a:gd name="connsiteY1" fmla="*/ 1355271 h 1521278"/>
                <a:gd name="connsiteX2" fmla="*/ 2751364 w 2751364"/>
                <a:gd name="connsiteY2" fmla="*/ 0 h 1521278"/>
                <a:gd name="connsiteX0" fmla="*/ 0 w 2751364"/>
                <a:gd name="connsiteY0" fmla="*/ 996043 h 1521278"/>
                <a:gd name="connsiteX1" fmla="*/ 1224642 w 2751364"/>
                <a:gd name="connsiteY1" fmla="*/ 1355271 h 1521278"/>
                <a:gd name="connsiteX2" fmla="*/ 2751364 w 2751364"/>
                <a:gd name="connsiteY2" fmla="*/ 0 h 1521278"/>
                <a:gd name="connsiteX0" fmla="*/ 0 w 2816678"/>
                <a:gd name="connsiteY0" fmla="*/ 1004207 h 1530803"/>
                <a:gd name="connsiteX1" fmla="*/ 1224642 w 2816678"/>
                <a:gd name="connsiteY1" fmla="*/ 1363435 h 1530803"/>
                <a:gd name="connsiteX2" fmla="*/ 2816678 w 2816678"/>
                <a:gd name="connsiteY2" fmla="*/ 0 h 1530803"/>
                <a:gd name="connsiteX0" fmla="*/ 1267280 w 4083958"/>
                <a:gd name="connsiteY0" fmla="*/ 1004207 h 1530803"/>
                <a:gd name="connsiteX1" fmla="*/ 2491922 w 4083958"/>
                <a:gd name="connsiteY1" fmla="*/ 1363435 h 1530803"/>
                <a:gd name="connsiteX2" fmla="*/ 4083958 w 4083958"/>
                <a:gd name="connsiteY2" fmla="*/ 0 h 1530803"/>
                <a:gd name="connsiteX0" fmla="*/ 1267280 w 4083958"/>
                <a:gd name="connsiteY0" fmla="*/ 1004207 h 1632857"/>
                <a:gd name="connsiteX1" fmla="*/ 1944915 w 4083958"/>
                <a:gd name="connsiteY1" fmla="*/ 1465489 h 1632857"/>
                <a:gd name="connsiteX2" fmla="*/ 4083958 w 4083958"/>
                <a:gd name="connsiteY2" fmla="*/ 0 h 1632857"/>
                <a:gd name="connsiteX0" fmla="*/ 1267280 w 4083958"/>
                <a:gd name="connsiteY0" fmla="*/ 1004207 h 1632857"/>
                <a:gd name="connsiteX1" fmla="*/ 1944915 w 4083958"/>
                <a:gd name="connsiteY1" fmla="*/ 1465489 h 1632857"/>
                <a:gd name="connsiteX2" fmla="*/ 4083958 w 4083958"/>
                <a:gd name="connsiteY2" fmla="*/ 0 h 1632857"/>
                <a:gd name="connsiteX0" fmla="*/ 834573 w 3651251"/>
                <a:gd name="connsiteY0" fmla="*/ 1004207 h 1632857"/>
                <a:gd name="connsiteX1" fmla="*/ 1512208 w 3651251"/>
                <a:gd name="connsiteY1" fmla="*/ 1465489 h 1632857"/>
                <a:gd name="connsiteX2" fmla="*/ 3651251 w 3651251"/>
                <a:gd name="connsiteY2" fmla="*/ 0 h 1632857"/>
                <a:gd name="connsiteX0" fmla="*/ 967468 w 3784146"/>
                <a:gd name="connsiteY0" fmla="*/ 1004207 h 1526721"/>
                <a:gd name="connsiteX1" fmla="*/ 1645103 w 3784146"/>
                <a:gd name="connsiteY1" fmla="*/ 1465489 h 1526721"/>
                <a:gd name="connsiteX2" fmla="*/ 3784146 w 3784146"/>
                <a:gd name="connsiteY2" fmla="*/ 0 h 1526721"/>
                <a:gd name="connsiteX0" fmla="*/ 834573 w 3651251"/>
                <a:gd name="connsiteY0" fmla="*/ 1004207 h 1526721"/>
                <a:gd name="connsiteX1" fmla="*/ 1512208 w 3651251"/>
                <a:gd name="connsiteY1" fmla="*/ 1465489 h 1526721"/>
                <a:gd name="connsiteX2" fmla="*/ 3651251 w 3651251"/>
                <a:gd name="connsiteY2" fmla="*/ 0 h 1526721"/>
                <a:gd name="connsiteX0" fmla="*/ 834573 w 3651251"/>
                <a:gd name="connsiteY0" fmla="*/ 1004207 h 1465489"/>
                <a:gd name="connsiteX1" fmla="*/ 1512208 w 3651251"/>
                <a:gd name="connsiteY1" fmla="*/ 1465489 h 1465489"/>
                <a:gd name="connsiteX2" fmla="*/ 3651251 w 3651251"/>
                <a:gd name="connsiteY2" fmla="*/ 0 h 1465489"/>
                <a:gd name="connsiteX0" fmla="*/ 834573 w 3651251"/>
                <a:gd name="connsiteY0" fmla="*/ 1004207 h 1465489"/>
                <a:gd name="connsiteX1" fmla="*/ 1724480 w 3651251"/>
                <a:gd name="connsiteY1" fmla="*/ 1465489 h 1465489"/>
                <a:gd name="connsiteX2" fmla="*/ 3651251 w 3651251"/>
                <a:gd name="connsiteY2" fmla="*/ 0 h 1465489"/>
                <a:gd name="connsiteX0" fmla="*/ 834573 w 3651251"/>
                <a:gd name="connsiteY0" fmla="*/ 1004207 h 1465489"/>
                <a:gd name="connsiteX1" fmla="*/ 1699988 w 3651251"/>
                <a:gd name="connsiteY1" fmla="*/ 1465489 h 1465489"/>
                <a:gd name="connsiteX2" fmla="*/ 3651251 w 3651251"/>
                <a:gd name="connsiteY2" fmla="*/ 0 h 1465489"/>
                <a:gd name="connsiteX0" fmla="*/ 834573 w 3651251"/>
                <a:gd name="connsiteY0" fmla="*/ 1004207 h 1465489"/>
                <a:gd name="connsiteX1" fmla="*/ 1699988 w 3651251"/>
                <a:gd name="connsiteY1" fmla="*/ 1465489 h 1465489"/>
                <a:gd name="connsiteX2" fmla="*/ 3651251 w 3651251"/>
                <a:gd name="connsiteY2" fmla="*/ 0 h 1465489"/>
                <a:gd name="connsiteX0" fmla="*/ 834573 w 3651251"/>
                <a:gd name="connsiteY0" fmla="*/ 1004207 h 1465489"/>
                <a:gd name="connsiteX1" fmla="*/ 1699988 w 3651251"/>
                <a:gd name="connsiteY1" fmla="*/ 1465489 h 1465489"/>
                <a:gd name="connsiteX2" fmla="*/ 3651251 w 3651251"/>
                <a:gd name="connsiteY2" fmla="*/ 0 h 1465489"/>
                <a:gd name="connsiteX0" fmla="*/ 144563 w 2961241"/>
                <a:gd name="connsiteY0" fmla="*/ 1004207 h 1690725"/>
                <a:gd name="connsiteX1" fmla="*/ 144236 w 2961241"/>
                <a:gd name="connsiteY1" fmla="*/ 1351418 h 1690725"/>
                <a:gd name="connsiteX2" fmla="*/ 1009978 w 2961241"/>
                <a:gd name="connsiteY2" fmla="*/ 1465489 h 1690725"/>
                <a:gd name="connsiteX3" fmla="*/ 2961241 w 2961241"/>
                <a:gd name="connsiteY3" fmla="*/ 0 h 1690725"/>
                <a:gd name="connsiteX0" fmla="*/ 621846 w 3438524"/>
                <a:gd name="connsiteY0" fmla="*/ 1004207 h 1690725"/>
                <a:gd name="connsiteX1" fmla="*/ 621519 w 3438524"/>
                <a:gd name="connsiteY1" fmla="*/ 1351418 h 1690725"/>
                <a:gd name="connsiteX2" fmla="*/ 1487261 w 3438524"/>
                <a:gd name="connsiteY2" fmla="*/ 1465489 h 1690725"/>
                <a:gd name="connsiteX3" fmla="*/ 3438524 w 3438524"/>
                <a:gd name="connsiteY3" fmla="*/ 0 h 1690725"/>
                <a:gd name="connsiteX0" fmla="*/ 621846 w 3438524"/>
                <a:gd name="connsiteY0" fmla="*/ 1004207 h 1690725"/>
                <a:gd name="connsiteX1" fmla="*/ 628834 w 3438524"/>
                <a:gd name="connsiteY1" fmla="*/ 1463457 h 1690725"/>
                <a:gd name="connsiteX2" fmla="*/ 1487261 w 3438524"/>
                <a:gd name="connsiteY2" fmla="*/ 1465489 h 1690725"/>
                <a:gd name="connsiteX3" fmla="*/ 3438524 w 3438524"/>
                <a:gd name="connsiteY3" fmla="*/ 0 h 1690725"/>
                <a:gd name="connsiteX0" fmla="*/ 621846 w 3438524"/>
                <a:gd name="connsiteY0" fmla="*/ 1004207 h 1690725"/>
                <a:gd name="connsiteX1" fmla="*/ 628834 w 3438524"/>
                <a:gd name="connsiteY1" fmla="*/ 1463457 h 1690725"/>
                <a:gd name="connsiteX2" fmla="*/ 1487261 w 3438524"/>
                <a:gd name="connsiteY2" fmla="*/ 1465489 h 1690725"/>
                <a:gd name="connsiteX3" fmla="*/ 3438524 w 3438524"/>
                <a:gd name="connsiteY3" fmla="*/ 0 h 1690725"/>
                <a:gd name="connsiteX0" fmla="*/ 621846 w 3438524"/>
                <a:gd name="connsiteY0" fmla="*/ 1004207 h 1690725"/>
                <a:gd name="connsiteX1" fmla="*/ 921442 w 3438524"/>
                <a:gd name="connsiteY1" fmla="*/ 1536609 h 1690725"/>
                <a:gd name="connsiteX2" fmla="*/ 1487261 w 3438524"/>
                <a:gd name="connsiteY2" fmla="*/ 1465489 h 1690725"/>
                <a:gd name="connsiteX3" fmla="*/ 3438524 w 3438524"/>
                <a:gd name="connsiteY3" fmla="*/ 0 h 1690725"/>
                <a:gd name="connsiteX0" fmla="*/ 621846 w 3323857"/>
                <a:gd name="connsiteY0" fmla="*/ 1063011 h 1690725"/>
                <a:gd name="connsiteX1" fmla="*/ 806775 w 3323857"/>
                <a:gd name="connsiteY1" fmla="*/ 1536609 h 1690725"/>
                <a:gd name="connsiteX2" fmla="*/ 1372594 w 3323857"/>
                <a:gd name="connsiteY2" fmla="*/ 1465489 h 1690725"/>
                <a:gd name="connsiteX3" fmla="*/ 3323857 w 3323857"/>
                <a:gd name="connsiteY3" fmla="*/ 0 h 1690725"/>
                <a:gd name="connsiteX0" fmla="*/ 827659 w 3529670"/>
                <a:gd name="connsiteY0" fmla="*/ 1063011 h 1690725"/>
                <a:gd name="connsiteX1" fmla="*/ 1012588 w 3529670"/>
                <a:gd name="connsiteY1" fmla="*/ 1536609 h 1690725"/>
                <a:gd name="connsiteX2" fmla="*/ 1578407 w 3529670"/>
                <a:gd name="connsiteY2" fmla="*/ 1465489 h 1690725"/>
                <a:gd name="connsiteX3" fmla="*/ 3529670 w 3529670"/>
                <a:gd name="connsiteY3" fmla="*/ 0 h 1690725"/>
                <a:gd name="connsiteX0" fmla="*/ 827659 w 3529670"/>
                <a:gd name="connsiteY0" fmla="*/ 1063011 h 1690725"/>
                <a:gd name="connsiteX1" fmla="*/ 812655 w 3529670"/>
                <a:gd name="connsiteY1" fmla="*/ 1380779 h 1690725"/>
                <a:gd name="connsiteX2" fmla="*/ 1578407 w 3529670"/>
                <a:gd name="connsiteY2" fmla="*/ 1465489 h 1690725"/>
                <a:gd name="connsiteX3" fmla="*/ 3529670 w 3529670"/>
                <a:gd name="connsiteY3" fmla="*/ 0 h 1690725"/>
                <a:gd name="connsiteX0" fmla="*/ 827659 w 3529670"/>
                <a:gd name="connsiteY0" fmla="*/ 1063011 h 1690725"/>
                <a:gd name="connsiteX1" fmla="*/ 812655 w 3529670"/>
                <a:gd name="connsiteY1" fmla="*/ 1380779 h 1690725"/>
                <a:gd name="connsiteX2" fmla="*/ 1578407 w 3529670"/>
                <a:gd name="connsiteY2" fmla="*/ 1465489 h 1690725"/>
                <a:gd name="connsiteX3" fmla="*/ 3529670 w 3529670"/>
                <a:gd name="connsiteY3" fmla="*/ 0 h 1690725"/>
                <a:gd name="connsiteX0" fmla="*/ 827659 w 3529670"/>
                <a:gd name="connsiteY0" fmla="*/ 1063011 h 1690725"/>
                <a:gd name="connsiteX1" fmla="*/ 830296 w 3529670"/>
                <a:gd name="connsiteY1" fmla="*/ 1336676 h 1690725"/>
                <a:gd name="connsiteX2" fmla="*/ 1578407 w 3529670"/>
                <a:gd name="connsiteY2" fmla="*/ 1465489 h 1690725"/>
                <a:gd name="connsiteX3" fmla="*/ 3529670 w 3529670"/>
                <a:gd name="connsiteY3" fmla="*/ 0 h 1690725"/>
                <a:gd name="connsiteX0" fmla="*/ 827659 w 3529670"/>
                <a:gd name="connsiteY0" fmla="*/ 1063011 h 1690725"/>
                <a:gd name="connsiteX1" fmla="*/ 836177 w 3529670"/>
                <a:gd name="connsiteY1" fmla="*/ 1371959 h 1690725"/>
                <a:gd name="connsiteX2" fmla="*/ 1578407 w 3529670"/>
                <a:gd name="connsiteY2" fmla="*/ 1465489 h 1690725"/>
                <a:gd name="connsiteX3" fmla="*/ 3529670 w 3529670"/>
                <a:gd name="connsiteY3" fmla="*/ 0 h 1690725"/>
                <a:gd name="connsiteX0" fmla="*/ 807078 w 3509089"/>
                <a:gd name="connsiteY0" fmla="*/ 1063011 h 1690725"/>
                <a:gd name="connsiteX1" fmla="*/ 815596 w 3509089"/>
                <a:gd name="connsiteY1" fmla="*/ 1371959 h 1690725"/>
                <a:gd name="connsiteX2" fmla="*/ 1557826 w 3509089"/>
                <a:gd name="connsiteY2" fmla="*/ 1465489 h 1690725"/>
                <a:gd name="connsiteX3" fmla="*/ 3509089 w 3509089"/>
                <a:gd name="connsiteY3" fmla="*/ 0 h 1690725"/>
                <a:gd name="connsiteX0" fmla="*/ 857062 w 3559073"/>
                <a:gd name="connsiteY0" fmla="*/ 1063011 h 1690725"/>
                <a:gd name="connsiteX1" fmla="*/ 865580 w 3559073"/>
                <a:gd name="connsiteY1" fmla="*/ 1371959 h 1690725"/>
                <a:gd name="connsiteX2" fmla="*/ 1607810 w 3559073"/>
                <a:gd name="connsiteY2" fmla="*/ 1465489 h 1690725"/>
                <a:gd name="connsiteX3" fmla="*/ 3559073 w 3559073"/>
                <a:gd name="connsiteY3" fmla="*/ 0 h 1690725"/>
                <a:gd name="connsiteX0" fmla="*/ 857062 w 3559073"/>
                <a:gd name="connsiteY0" fmla="*/ 1063011 h 1690725"/>
                <a:gd name="connsiteX1" fmla="*/ 865580 w 3559073"/>
                <a:gd name="connsiteY1" fmla="*/ 1371959 h 1690725"/>
                <a:gd name="connsiteX2" fmla="*/ 1607810 w 3559073"/>
                <a:gd name="connsiteY2" fmla="*/ 1465489 h 1690725"/>
                <a:gd name="connsiteX3" fmla="*/ 3559073 w 3559073"/>
                <a:gd name="connsiteY3" fmla="*/ 0 h 1690725"/>
                <a:gd name="connsiteX0" fmla="*/ 695351 w 3397362"/>
                <a:gd name="connsiteY0" fmla="*/ 1063011 h 1690725"/>
                <a:gd name="connsiteX1" fmla="*/ 703869 w 3397362"/>
                <a:gd name="connsiteY1" fmla="*/ 1371959 h 1690725"/>
                <a:gd name="connsiteX2" fmla="*/ 1446099 w 3397362"/>
                <a:gd name="connsiteY2" fmla="*/ 1465489 h 1690725"/>
                <a:gd name="connsiteX3" fmla="*/ 3397362 w 3397362"/>
                <a:gd name="connsiteY3" fmla="*/ 0 h 1690725"/>
                <a:gd name="connsiteX0" fmla="*/ 695351 w 3397362"/>
                <a:gd name="connsiteY0" fmla="*/ 1063011 h 1690725"/>
                <a:gd name="connsiteX1" fmla="*/ 703869 w 3397362"/>
                <a:gd name="connsiteY1" fmla="*/ 1371959 h 1690725"/>
                <a:gd name="connsiteX2" fmla="*/ 1446099 w 3397362"/>
                <a:gd name="connsiteY2" fmla="*/ 1465489 h 1690725"/>
                <a:gd name="connsiteX3" fmla="*/ 3397362 w 3397362"/>
                <a:gd name="connsiteY3" fmla="*/ 0 h 1690725"/>
                <a:gd name="connsiteX0" fmla="*/ 695351 w 3681788"/>
                <a:gd name="connsiteY0" fmla="*/ 1063011 h 1587819"/>
                <a:gd name="connsiteX1" fmla="*/ 703869 w 3681788"/>
                <a:gd name="connsiteY1" fmla="*/ 1371959 h 1587819"/>
                <a:gd name="connsiteX2" fmla="*/ 1848906 w 3681788"/>
                <a:gd name="connsiteY2" fmla="*/ 1362583 h 1587819"/>
                <a:gd name="connsiteX3" fmla="*/ 3397362 w 3681788"/>
                <a:gd name="connsiteY3" fmla="*/ 0 h 1587819"/>
                <a:gd name="connsiteX0" fmla="*/ 695351 w 3397362"/>
                <a:gd name="connsiteY0" fmla="*/ 1063011 h 1372748"/>
                <a:gd name="connsiteX1" fmla="*/ 703869 w 3397362"/>
                <a:gd name="connsiteY1" fmla="*/ 1371959 h 1372748"/>
                <a:gd name="connsiteX2" fmla="*/ 3397362 w 3397362"/>
                <a:gd name="connsiteY2" fmla="*/ 0 h 1372748"/>
                <a:gd name="connsiteX0" fmla="*/ 695351 w 4126739"/>
                <a:gd name="connsiteY0" fmla="*/ 1063011 h 1509892"/>
                <a:gd name="connsiteX1" fmla="*/ 703869 w 4126739"/>
                <a:gd name="connsiteY1" fmla="*/ 1371959 h 1509892"/>
                <a:gd name="connsiteX2" fmla="*/ 3397362 w 4126739"/>
                <a:gd name="connsiteY2" fmla="*/ 0 h 1509892"/>
                <a:gd name="connsiteX0" fmla="*/ 695351 w 4126739"/>
                <a:gd name="connsiteY0" fmla="*/ 1063011 h 1509892"/>
                <a:gd name="connsiteX1" fmla="*/ 703869 w 4126739"/>
                <a:gd name="connsiteY1" fmla="*/ 1371959 h 1509892"/>
                <a:gd name="connsiteX2" fmla="*/ 3397362 w 4126739"/>
                <a:gd name="connsiteY2" fmla="*/ 0 h 1509892"/>
                <a:gd name="connsiteX0" fmla="*/ 695351 w 4126739"/>
                <a:gd name="connsiteY0" fmla="*/ 1063011 h 1509892"/>
                <a:gd name="connsiteX1" fmla="*/ 703869 w 4126739"/>
                <a:gd name="connsiteY1" fmla="*/ 1371959 h 1509892"/>
                <a:gd name="connsiteX2" fmla="*/ 3397362 w 4126739"/>
                <a:gd name="connsiteY2" fmla="*/ 0 h 1509892"/>
                <a:gd name="connsiteX0" fmla="*/ 695351 w 4303151"/>
                <a:gd name="connsiteY0" fmla="*/ 1063011 h 1509892"/>
                <a:gd name="connsiteX1" fmla="*/ 880281 w 4303151"/>
                <a:gd name="connsiteY1" fmla="*/ 1371959 h 1509892"/>
                <a:gd name="connsiteX2" fmla="*/ 3397362 w 4303151"/>
                <a:gd name="connsiteY2" fmla="*/ 0 h 1509892"/>
                <a:gd name="connsiteX0" fmla="*/ 916415 w 4524215"/>
                <a:gd name="connsiteY0" fmla="*/ 1063011 h 1509892"/>
                <a:gd name="connsiteX1" fmla="*/ 1101345 w 4524215"/>
                <a:gd name="connsiteY1" fmla="*/ 1371959 h 1509892"/>
                <a:gd name="connsiteX2" fmla="*/ 3618426 w 4524215"/>
                <a:gd name="connsiteY2" fmla="*/ 0 h 1509892"/>
                <a:gd name="connsiteX0" fmla="*/ 765690 w 4373490"/>
                <a:gd name="connsiteY0" fmla="*/ 1063011 h 1509892"/>
                <a:gd name="connsiteX1" fmla="*/ 950620 w 4373490"/>
                <a:gd name="connsiteY1" fmla="*/ 1371959 h 1509892"/>
                <a:gd name="connsiteX2" fmla="*/ 3467701 w 4373490"/>
                <a:gd name="connsiteY2" fmla="*/ 0 h 1509892"/>
                <a:gd name="connsiteX0" fmla="*/ 765690 w 4373490"/>
                <a:gd name="connsiteY0" fmla="*/ 903861 h 1509892"/>
                <a:gd name="connsiteX1" fmla="*/ 950620 w 4373490"/>
                <a:gd name="connsiteY1" fmla="*/ 1371959 h 1509892"/>
                <a:gd name="connsiteX2" fmla="*/ 3467701 w 4373490"/>
                <a:gd name="connsiteY2" fmla="*/ 0 h 1509892"/>
                <a:gd name="connsiteX0" fmla="*/ 856125 w 4463925"/>
                <a:gd name="connsiteY0" fmla="*/ 903861 h 1509892"/>
                <a:gd name="connsiteX1" fmla="*/ 1041055 w 4463925"/>
                <a:gd name="connsiteY1" fmla="*/ 1371959 h 1509892"/>
                <a:gd name="connsiteX2" fmla="*/ 3558136 w 4463925"/>
                <a:gd name="connsiteY2" fmla="*/ 0 h 1509892"/>
                <a:gd name="connsiteX0" fmla="*/ 936512 w 4544312"/>
                <a:gd name="connsiteY0" fmla="*/ 903861 h 1509892"/>
                <a:gd name="connsiteX1" fmla="*/ 1121442 w 4544312"/>
                <a:gd name="connsiteY1" fmla="*/ 1371959 h 1509892"/>
                <a:gd name="connsiteX2" fmla="*/ 3638523 w 4544312"/>
                <a:gd name="connsiteY2" fmla="*/ 0 h 1509892"/>
                <a:gd name="connsiteX0" fmla="*/ 946560 w 4554360"/>
                <a:gd name="connsiteY0" fmla="*/ 903861 h 1509892"/>
                <a:gd name="connsiteX1" fmla="*/ 1131490 w 4554360"/>
                <a:gd name="connsiteY1" fmla="*/ 1371959 h 1509892"/>
                <a:gd name="connsiteX2" fmla="*/ 3648571 w 4554360"/>
                <a:gd name="connsiteY2" fmla="*/ 0 h 1509892"/>
                <a:gd name="connsiteX0" fmla="*/ 946560 w 4554360"/>
                <a:gd name="connsiteY0" fmla="*/ 903861 h 1509892"/>
                <a:gd name="connsiteX1" fmla="*/ 1131490 w 4554360"/>
                <a:gd name="connsiteY1" fmla="*/ 1371959 h 1509892"/>
                <a:gd name="connsiteX2" fmla="*/ 3648571 w 4554360"/>
                <a:gd name="connsiteY2" fmla="*/ 0 h 15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54360" h="1509892">
                  <a:moveTo>
                    <a:pt x="946560" y="903861"/>
                  </a:moveTo>
                  <a:cubicBezTo>
                    <a:pt x="0" y="1129056"/>
                    <a:pt x="599054" y="1372748"/>
                    <a:pt x="1131490" y="1371959"/>
                  </a:cubicBezTo>
                  <a:cubicBezTo>
                    <a:pt x="4554360" y="1509892"/>
                    <a:pt x="2045291" y="302982"/>
                    <a:pt x="3648571" y="0"/>
                  </a:cubicBezTo>
                </a:path>
              </a:pathLst>
            </a:custGeom>
            <a:ln w="29210">
              <a:solidFill>
                <a:schemeClr val="accent2">
                  <a:lumMod val="75000"/>
                </a:schemeClr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373521" y="2857769"/>
            <a:ext cx="1985733" cy="1625331"/>
            <a:chOff x="6373521" y="2857769"/>
            <a:chExt cx="1985733" cy="1625331"/>
          </a:xfrm>
        </p:grpSpPr>
        <p:grpSp>
          <p:nvGrpSpPr>
            <p:cNvPr id="33" name="Group 32"/>
            <p:cNvGrpSpPr/>
            <p:nvPr/>
          </p:nvGrpSpPr>
          <p:grpSpPr>
            <a:xfrm>
              <a:off x="6373521" y="3455988"/>
              <a:ext cx="1985733" cy="1027112"/>
              <a:chOff x="6373521" y="3455988"/>
              <a:chExt cx="1985733" cy="1027112"/>
            </a:xfrm>
          </p:grpSpPr>
          <p:sp>
            <p:nvSpPr>
              <p:cNvPr id="8" name="Freeform 7"/>
              <p:cNvSpPr/>
              <p:nvPr/>
            </p:nvSpPr>
            <p:spPr>
              <a:xfrm>
                <a:off x="6550485" y="3455988"/>
                <a:ext cx="723900" cy="1027112"/>
              </a:xfrm>
              <a:custGeom>
                <a:avLst/>
                <a:gdLst>
                  <a:gd name="connsiteX0" fmla="*/ 0 w 1121664"/>
                  <a:gd name="connsiteY0" fmla="*/ 855472 h 979424"/>
                  <a:gd name="connsiteX1" fmla="*/ 353568 w 1121664"/>
                  <a:gd name="connsiteY1" fmla="*/ 745744 h 979424"/>
                  <a:gd name="connsiteX2" fmla="*/ 633984 w 1121664"/>
                  <a:gd name="connsiteY2" fmla="*/ 14224 h 979424"/>
                  <a:gd name="connsiteX3" fmla="*/ 853440 w 1121664"/>
                  <a:gd name="connsiteY3" fmla="*/ 831088 h 979424"/>
                  <a:gd name="connsiteX4" fmla="*/ 1121664 w 1121664"/>
                  <a:gd name="connsiteY4" fmla="*/ 904240 h 979424"/>
                  <a:gd name="connsiteX0" fmla="*/ 0 w 1151779"/>
                  <a:gd name="connsiteY0" fmla="*/ 855472 h 984900"/>
                  <a:gd name="connsiteX1" fmla="*/ 353568 w 1151779"/>
                  <a:gd name="connsiteY1" fmla="*/ 745744 h 984900"/>
                  <a:gd name="connsiteX2" fmla="*/ 633984 w 1151779"/>
                  <a:gd name="connsiteY2" fmla="*/ 14224 h 984900"/>
                  <a:gd name="connsiteX3" fmla="*/ 853440 w 1151779"/>
                  <a:gd name="connsiteY3" fmla="*/ 831088 h 984900"/>
                  <a:gd name="connsiteX4" fmla="*/ 1151779 w 1151779"/>
                  <a:gd name="connsiteY4" fmla="*/ 937093 h 984900"/>
                  <a:gd name="connsiteX0" fmla="*/ 0 w 1231293"/>
                  <a:gd name="connsiteY0" fmla="*/ 1000252 h 1015492"/>
                  <a:gd name="connsiteX1" fmla="*/ 433082 w 1231293"/>
                  <a:gd name="connsiteY1" fmla="*/ 745744 h 1015492"/>
                  <a:gd name="connsiteX2" fmla="*/ 713498 w 1231293"/>
                  <a:gd name="connsiteY2" fmla="*/ 14224 h 1015492"/>
                  <a:gd name="connsiteX3" fmla="*/ 932954 w 1231293"/>
                  <a:gd name="connsiteY3" fmla="*/ 831088 h 1015492"/>
                  <a:gd name="connsiteX4" fmla="*/ 1231293 w 1231293"/>
                  <a:gd name="connsiteY4" fmla="*/ 937093 h 1015492"/>
                  <a:gd name="connsiteX0" fmla="*/ 0 w 1178284"/>
                  <a:gd name="connsiteY0" fmla="*/ 1000252 h 1037844"/>
                  <a:gd name="connsiteX1" fmla="*/ 433082 w 1178284"/>
                  <a:gd name="connsiteY1" fmla="*/ 745744 h 1037844"/>
                  <a:gd name="connsiteX2" fmla="*/ 713498 w 1178284"/>
                  <a:gd name="connsiteY2" fmla="*/ 14224 h 1037844"/>
                  <a:gd name="connsiteX3" fmla="*/ 932954 w 1178284"/>
                  <a:gd name="connsiteY3" fmla="*/ 831088 h 1037844"/>
                  <a:gd name="connsiteX4" fmla="*/ 1178284 w 1178284"/>
                  <a:gd name="connsiteY4" fmla="*/ 1000252 h 1037844"/>
                  <a:gd name="connsiteX0" fmla="*/ 0 w 1178284"/>
                  <a:gd name="connsiteY0" fmla="*/ 1000252 h 1015492"/>
                  <a:gd name="connsiteX1" fmla="*/ 433082 w 1178284"/>
                  <a:gd name="connsiteY1" fmla="*/ 745744 h 1015492"/>
                  <a:gd name="connsiteX2" fmla="*/ 713498 w 1178284"/>
                  <a:gd name="connsiteY2" fmla="*/ 14224 h 1015492"/>
                  <a:gd name="connsiteX3" fmla="*/ 932954 w 1178284"/>
                  <a:gd name="connsiteY3" fmla="*/ 831088 h 1015492"/>
                  <a:gd name="connsiteX4" fmla="*/ 1178284 w 1178284"/>
                  <a:gd name="connsiteY4" fmla="*/ 1000252 h 1015492"/>
                  <a:gd name="connsiteX0" fmla="*/ 0 w 1178284"/>
                  <a:gd name="connsiteY0" fmla="*/ 1000252 h 1015492"/>
                  <a:gd name="connsiteX1" fmla="*/ 433082 w 1178284"/>
                  <a:gd name="connsiteY1" fmla="*/ 745744 h 1015492"/>
                  <a:gd name="connsiteX2" fmla="*/ 713498 w 1178284"/>
                  <a:gd name="connsiteY2" fmla="*/ 14224 h 1015492"/>
                  <a:gd name="connsiteX3" fmla="*/ 932954 w 1178284"/>
                  <a:gd name="connsiteY3" fmla="*/ 831088 h 1015492"/>
                  <a:gd name="connsiteX4" fmla="*/ 1178284 w 1178284"/>
                  <a:gd name="connsiteY4" fmla="*/ 1005538 h 1015492"/>
                  <a:gd name="connsiteX0" fmla="*/ 0 w 1178284"/>
                  <a:gd name="connsiteY0" fmla="*/ 1013466 h 1028706"/>
                  <a:gd name="connsiteX1" fmla="*/ 433082 w 1178284"/>
                  <a:gd name="connsiteY1" fmla="*/ 758958 h 1028706"/>
                  <a:gd name="connsiteX2" fmla="*/ 594310 w 1178284"/>
                  <a:gd name="connsiteY2" fmla="*/ 14224 h 1028706"/>
                  <a:gd name="connsiteX3" fmla="*/ 932954 w 1178284"/>
                  <a:gd name="connsiteY3" fmla="*/ 844302 h 1028706"/>
                  <a:gd name="connsiteX4" fmla="*/ 1178284 w 1178284"/>
                  <a:gd name="connsiteY4" fmla="*/ 1018752 h 1028706"/>
                  <a:gd name="connsiteX0" fmla="*/ 0 w 1178284"/>
                  <a:gd name="connsiteY0" fmla="*/ 1013466 h 1028706"/>
                  <a:gd name="connsiteX1" fmla="*/ 433082 w 1178284"/>
                  <a:gd name="connsiteY1" fmla="*/ 758958 h 1028706"/>
                  <a:gd name="connsiteX2" fmla="*/ 594310 w 1178284"/>
                  <a:gd name="connsiteY2" fmla="*/ 14224 h 1028706"/>
                  <a:gd name="connsiteX3" fmla="*/ 932954 w 1178284"/>
                  <a:gd name="connsiteY3" fmla="*/ 844302 h 1028706"/>
                  <a:gd name="connsiteX4" fmla="*/ 1178284 w 1178284"/>
                  <a:gd name="connsiteY4" fmla="*/ 1018752 h 1028706"/>
                  <a:gd name="connsiteX0" fmla="*/ 0 w 1178284"/>
                  <a:gd name="connsiteY0" fmla="*/ 1000875 h 1016115"/>
                  <a:gd name="connsiteX1" fmla="*/ 433082 w 1178284"/>
                  <a:gd name="connsiteY1" fmla="*/ 746367 h 1016115"/>
                  <a:gd name="connsiteX2" fmla="*/ 594310 w 1178284"/>
                  <a:gd name="connsiteY2" fmla="*/ 1633 h 1016115"/>
                  <a:gd name="connsiteX3" fmla="*/ 932954 w 1178284"/>
                  <a:gd name="connsiteY3" fmla="*/ 831711 h 1016115"/>
                  <a:gd name="connsiteX4" fmla="*/ 1178284 w 1178284"/>
                  <a:gd name="connsiteY4" fmla="*/ 1006161 h 1016115"/>
                  <a:gd name="connsiteX0" fmla="*/ 0 w 1178284"/>
                  <a:gd name="connsiteY0" fmla="*/ 1042541 h 1057781"/>
                  <a:gd name="connsiteX1" fmla="*/ 433082 w 1178284"/>
                  <a:gd name="connsiteY1" fmla="*/ 788033 h 1057781"/>
                  <a:gd name="connsiteX2" fmla="*/ 594310 w 1178284"/>
                  <a:gd name="connsiteY2" fmla="*/ 43299 h 1057781"/>
                  <a:gd name="connsiteX3" fmla="*/ 1178284 w 1178284"/>
                  <a:gd name="connsiteY3" fmla="*/ 1047827 h 1057781"/>
                  <a:gd name="connsiteX0" fmla="*/ 0 w 1178284"/>
                  <a:gd name="connsiteY0" fmla="*/ 1042541 h 1057781"/>
                  <a:gd name="connsiteX1" fmla="*/ 433082 w 1178284"/>
                  <a:gd name="connsiteY1" fmla="*/ 788033 h 1057781"/>
                  <a:gd name="connsiteX2" fmla="*/ 594310 w 1178284"/>
                  <a:gd name="connsiteY2" fmla="*/ 43299 h 1057781"/>
                  <a:gd name="connsiteX3" fmla="*/ 1178284 w 1178284"/>
                  <a:gd name="connsiteY3" fmla="*/ 1047827 h 1057781"/>
                  <a:gd name="connsiteX0" fmla="*/ 0 w 1178284"/>
                  <a:gd name="connsiteY0" fmla="*/ 1000123 h 1010196"/>
                  <a:gd name="connsiteX1" fmla="*/ 594310 w 1178284"/>
                  <a:gd name="connsiteY1" fmla="*/ 881 h 1010196"/>
                  <a:gd name="connsiteX2" fmla="*/ 1178284 w 1178284"/>
                  <a:gd name="connsiteY2" fmla="*/ 1005409 h 1010196"/>
                  <a:gd name="connsiteX0" fmla="*/ 0 w 1178284"/>
                  <a:gd name="connsiteY0" fmla="*/ 1000123 h 1010196"/>
                  <a:gd name="connsiteX1" fmla="*/ 594310 w 1178284"/>
                  <a:gd name="connsiteY1" fmla="*/ 881 h 1010196"/>
                  <a:gd name="connsiteX2" fmla="*/ 1178284 w 1178284"/>
                  <a:gd name="connsiteY2" fmla="*/ 1005409 h 1010196"/>
                  <a:gd name="connsiteX0" fmla="*/ 0 w 1178284"/>
                  <a:gd name="connsiteY0" fmla="*/ 1000871 h 1010944"/>
                  <a:gd name="connsiteX1" fmla="*/ 594310 w 1178284"/>
                  <a:gd name="connsiteY1" fmla="*/ 1629 h 1010944"/>
                  <a:gd name="connsiteX2" fmla="*/ 1178284 w 1178284"/>
                  <a:gd name="connsiteY2" fmla="*/ 1006157 h 1010944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999242 h 1009315"/>
                  <a:gd name="connsiteX1" fmla="*/ 594310 w 1178284"/>
                  <a:gd name="connsiteY1" fmla="*/ 0 h 1009315"/>
                  <a:gd name="connsiteX2" fmla="*/ 1178284 w 1178284"/>
                  <a:gd name="connsiteY2" fmla="*/ 1004528 h 1009315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78284" h="1012839">
                    <a:moveTo>
                      <a:pt x="0" y="1002766"/>
                    </a:moveTo>
                    <a:cubicBezTo>
                      <a:pt x="584088" y="1006013"/>
                      <a:pt x="385023" y="0"/>
                      <a:pt x="594310" y="3524"/>
                    </a:cubicBezTo>
                    <a:cubicBezTo>
                      <a:pt x="795938" y="4538"/>
                      <a:pt x="583447" y="1012839"/>
                      <a:pt x="1178284" y="1008052"/>
                    </a:cubicBezTo>
                  </a:path>
                </a:pathLst>
              </a:custGeom>
              <a:ln w="38100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>
                <a:off x="6373521" y="4483100"/>
                <a:ext cx="1985733" cy="0"/>
              </a:xfrm>
              <a:prstGeom prst="line">
                <a:avLst/>
              </a:prstGeom>
              <a:ln w="254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Freeform 13"/>
              <p:cNvSpPr/>
              <p:nvPr/>
            </p:nvSpPr>
            <p:spPr>
              <a:xfrm>
                <a:off x="7287925" y="3455988"/>
                <a:ext cx="723900" cy="1027112"/>
              </a:xfrm>
              <a:custGeom>
                <a:avLst/>
                <a:gdLst>
                  <a:gd name="connsiteX0" fmla="*/ 0 w 1121664"/>
                  <a:gd name="connsiteY0" fmla="*/ 855472 h 979424"/>
                  <a:gd name="connsiteX1" fmla="*/ 353568 w 1121664"/>
                  <a:gd name="connsiteY1" fmla="*/ 745744 h 979424"/>
                  <a:gd name="connsiteX2" fmla="*/ 633984 w 1121664"/>
                  <a:gd name="connsiteY2" fmla="*/ 14224 h 979424"/>
                  <a:gd name="connsiteX3" fmla="*/ 853440 w 1121664"/>
                  <a:gd name="connsiteY3" fmla="*/ 831088 h 979424"/>
                  <a:gd name="connsiteX4" fmla="*/ 1121664 w 1121664"/>
                  <a:gd name="connsiteY4" fmla="*/ 904240 h 979424"/>
                  <a:gd name="connsiteX0" fmla="*/ 0 w 1151779"/>
                  <a:gd name="connsiteY0" fmla="*/ 855472 h 984900"/>
                  <a:gd name="connsiteX1" fmla="*/ 353568 w 1151779"/>
                  <a:gd name="connsiteY1" fmla="*/ 745744 h 984900"/>
                  <a:gd name="connsiteX2" fmla="*/ 633984 w 1151779"/>
                  <a:gd name="connsiteY2" fmla="*/ 14224 h 984900"/>
                  <a:gd name="connsiteX3" fmla="*/ 853440 w 1151779"/>
                  <a:gd name="connsiteY3" fmla="*/ 831088 h 984900"/>
                  <a:gd name="connsiteX4" fmla="*/ 1151779 w 1151779"/>
                  <a:gd name="connsiteY4" fmla="*/ 937093 h 984900"/>
                  <a:gd name="connsiteX0" fmla="*/ 0 w 1231293"/>
                  <a:gd name="connsiteY0" fmla="*/ 1000252 h 1015492"/>
                  <a:gd name="connsiteX1" fmla="*/ 433082 w 1231293"/>
                  <a:gd name="connsiteY1" fmla="*/ 745744 h 1015492"/>
                  <a:gd name="connsiteX2" fmla="*/ 713498 w 1231293"/>
                  <a:gd name="connsiteY2" fmla="*/ 14224 h 1015492"/>
                  <a:gd name="connsiteX3" fmla="*/ 932954 w 1231293"/>
                  <a:gd name="connsiteY3" fmla="*/ 831088 h 1015492"/>
                  <a:gd name="connsiteX4" fmla="*/ 1231293 w 1231293"/>
                  <a:gd name="connsiteY4" fmla="*/ 937093 h 1015492"/>
                  <a:gd name="connsiteX0" fmla="*/ 0 w 1178284"/>
                  <a:gd name="connsiteY0" fmla="*/ 1000252 h 1037844"/>
                  <a:gd name="connsiteX1" fmla="*/ 433082 w 1178284"/>
                  <a:gd name="connsiteY1" fmla="*/ 745744 h 1037844"/>
                  <a:gd name="connsiteX2" fmla="*/ 713498 w 1178284"/>
                  <a:gd name="connsiteY2" fmla="*/ 14224 h 1037844"/>
                  <a:gd name="connsiteX3" fmla="*/ 932954 w 1178284"/>
                  <a:gd name="connsiteY3" fmla="*/ 831088 h 1037844"/>
                  <a:gd name="connsiteX4" fmla="*/ 1178284 w 1178284"/>
                  <a:gd name="connsiteY4" fmla="*/ 1000252 h 1037844"/>
                  <a:gd name="connsiteX0" fmla="*/ 0 w 1178284"/>
                  <a:gd name="connsiteY0" fmla="*/ 1000252 h 1015492"/>
                  <a:gd name="connsiteX1" fmla="*/ 433082 w 1178284"/>
                  <a:gd name="connsiteY1" fmla="*/ 745744 h 1015492"/>
                  <a:gd name="connsiteX2" fmla="*/ 713498 w 1178284"/>
                  <a:gd name="connsiteY2" fmla="*/ 14224 h 1015492"/>
                  <a:gd name="connsiteX3" fmla="*/ 932954 w 1178284"/>
                  <a:gd name="connsiteY3" fmla="*/ 831088 h 1015492"/>
                  <a:gd name="connsiteX4" fmla="*/ 1178284 w 1178284"/>
                  <a:gd name="connsiteY4" fmla="*/ 1000252 h 1015492"/>
                  <a:gd name="connsiteX0" fmla="*/ 0 w 1178284"/>
                  <a:gd name="connsiteY0" fmla="*/ 1000252 h 1015492"/>
                  <a:gd name="connsiteX1" fmla="*/ 433082 w 1178284"/>
                  <a:gd name="connsiteY1" fmla="*/ 745744 h 1015492"/>
                  <a:gd name="connsiteX2" fmla="*/ 713498 w 1178284"/>
                  <a:gd name="connsiteY2" fmla="*/ 14224 h 1015492"/>
                  <a:gd name="connsiteX3" fmla="*/ 932954 w 1178284"/>
                  <a:gd name="connsiteY3" fmla="*/ 831088 h 1015492"/>
                  <a:gd name="connsiteX4" fmla="*/ 1178284 w 1178284"/>
                  <a:gd name="connsiteY4" fmla="*/ 1005538 h 1015492"/>
                  <a:gd name="connsiteX0" fmla="*/ 0 w 1178284"/>
                  <a:gd name="connsiteY0" fmla="*/ 1013466 h 1028706"/>
                  <a:gd name="connsiteX1" fmla="*/ 433082 w 1178284"/>
                  <a:gd name="connsiteY1" fmla="*/ 758958 h 1028706"/>
                  <a:gd name="connsiteX2" fmla="*/ 594310 w 1178284"/>
                  <a:gd name="connsiteY2" fmla="*/ 14224 h 1028706"/>
                  <a:gd name="connsiteX3" fmla="*/ 932954 w 1178284"/>
                  <a:gd name="connsiteY3" fmla="*/ 844302 h 1028706"/>
                  <a:gd name="connsiteX4" fmla="*/ 1178284 w 1178284"/>
                  <a:gd name="connsiteY4" fmla="*/ 1018752 h 1028706"/>
                  <a:gd name="connsiteX0" fmla="*/ 0 w 1178284"/>
                  <a:gd name="connsiteY0" fmla="*/ 1013466 h 1028706"/>
                  <a:gd name="connsiteX1" fmla="*/ 433082 w 1178284"/>
                  <a:gd name="connsiteY1" fmla="*/ 758958 h 1028706"/>
                  <a:gd name="connsiteX2" fmla="*/ 594310 w 1178284"/>
                  <a:gd name="connsiteY2" fmla="*/ 14224 h 1028706"/>
                  <a:gd name="connsiteX3" fmla="*/ 932954 w 1178284"/>
                  <a:gd name="connsiteY3" fmla="*/ 844302 h 1028706"/>
                  <a:gd name="connsiteX4" fmla="*/ 1178284 w 1178284"/>
                  <a:gd name="connsiteY4" fmla="*/ 1018752 h 1028706"/>
                  <a:gd name="connsiteX0" fmla="*/ 0 w 1178284"/>
                  <a:gd name="connsiteY0" fmla="*/ 1000875 h 1016115"/>
                  <a:gd name="connsiteX1" fmla="*/ 433082 w 1178284"/>
                  <a:gd name="connsiteY1" fmla="*/ 746367 h 1016115"/>
                  <a:gd name="connsiteX2" fmla="*/ 594310 w 1178284"/>
                  <a:gd name="connsiteY2" fmla="*/ 1633 h 1016115"/>
                  <a:gd name="connsiteX3" fmla="*/ 932954 w 1178284"/>
                  <a:gd name="connsiteY3" fmla="*/ 831711 h 1016115"/>
                  <a:gd name="connsiteX4" fmla="*/ 1178284 w 1178284"/>
                  <a:gd name="connsiteY4" fmla="*/ 1006161 h 1016115"/>
                  <a:gd name="connsiteX0" fmla="*/ 0 w 1178284"/>
                  <a:gd name="connsiteY0" fmla="*/ 1042541 h 1057781"/>
                  <a:gd name="connsiteX1" fmla="*/ 433082 w 1178284"/>
                  <a:gd name="connsiteY1" fmla="*/ 788033 h 1057781"/>
                  <a:gd name="connsiteX2" fmla="*/ 594310 w 1178284"/>
                  <a:gd name="connsiteY2" fmla="*/ 43299 h 1057781"/>
                  <a:gd name="connsiteX3" fmla="*/ 1178284 w 1178284"/>
                  <a:gd name="connsiteY3" fmla="*/ 1047827 h 1057781"/>
                  <a:gd name="connsiteX0" fmla="*/ 0 w 1178284"/>
                  <a:gd name="connsiteY0" fmla="*/ 1042541 h 1057781"/>
                  <a:gd name="connsiteX1" fmla="*/ 433082 w 1178284"/>
                  <a:gd name="connsiteY1" fmla="*/ 788033 h 1057781"/>
                  <a:gd name="connsiteX2" fmla="*/ 594310 w 1178284"/>
                  <a:gd name="connsiteY2" fmla="*/ 43299 h 1057781"/>
                  <a:gd name="connsiteX3" fmla="*/ 1178284 w 1178284"/>
                  <a:gd name="connsiteY3" fmla="*/ 1047827 h 1057781"/>
                  <a:gd name="connsiteX0" fmla="*/ 0 w 1178284"/>
                  <a:gd name="connsiteY0" fmla="*/ 1000123 h 1010196"/>
                  <a:gd name="connsiteX1" fmla="*/ 594310 w 1178284"/>
                  <a:gd name="connsiteY1" fmla="*/ 881 h 1010196"/>
                  <a:gd name="connsiteX2" fmla="*/ 1178284 w 1178284"/>
                  <a:gd name="connsiteY2" fmla="*/ 1005409 h 1010196"/>
                  <a:gd name="connsiteX0" fmla="*/ 0 w 1178284"/>
                  <a:gd name="connsiteY0" fmla="*/ 1000123 h 1010196"/>
                  <a:gd name="connsiteX1" fmla="*/ 594310 w 1178284"/>
                  <a:gd name="connsiteY1" fmla="*/ 881 h 1010196"/>
                  <a:gd name="connsiteX2" fmla="*/ 1178284 w 1178284"/>
                  <a:gd name="connsiteY2" fmla="*/ 1005409 h 1010196"/>
                  <a:gd name="connsiteX0" fmla="*/ 0 w 1178284"/>
                  <a:gd name="connsiteY0" fmla="*/ 1000871 h 1010944"/>
                  <a:gd name="connsiteX1" fmla="*/ 594310 w 1178284"/>
                  <a:gd name="connsiteY1" fmla="*/ 1629 h 1010944"/>
                  <a:gd name="connsiteX2" fmla="*/ 1178284 w 1178284"/>
                  <a:gd name="connsiteY2" fmla="*/ 1006157 h 1010944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999242 h 1009315"/>
                  <a:gd name="connsiteX1" fmla="*/ 594310 w 1178284"/>
                  <a:gd name="connsiteY1" fmla="*/ 0 h 1009315"/>
                  <a:gd name="connsiteX2" fmla="*/ 1178284 w 1178284"/>
                  <a:gd name="connsiteY2" fmla="*/ 1004528 h 1009315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  <a:gd name="connsiteX0" fmla="*/ 0 w 1178284"/>
                  <a:gd name="connsiteY0" fmla="*/ 1002766 h 1012839"/>
                  <a:gd name="connsiteX1" fmla="*/ 594310 w 1178284"/>
                  <a:gd name="connsiteY1" fmla="*/ 3524 h 1012839"/>
                  <a:gd name="connsiteX2" fmla="*/ 1178284 w 1178284"/>
                  <a:gd name="connsiteY2" fmla="*/ 1008052 h 1012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78284" h="1012839">
                    <a:moveTo>
                      <a:pt x="0" y="1002766"/>
                    </a:moveTo>
                    <a:cubicBezTo>
                      <a:pt x="584088" y="1006013"/>
                      <a:pt x="385023" y="0"/>
                      <a:pt x="594310" y="3524"/>
                    </a:cubicBezTo>
                    <a:cubicBezTo>
                      <a:pt x="795938" y="4538"/>
                      <a:pt x="583447" y="1012839"/>
                      <a:pt x="1178284" y="1008052"/>
                    </a:cubicBezTo>
                  </a:path>
                </a:pathLst>
              </a:custGeom>
              <a:ln w="15875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6771866" y="2857769"/>
              <a:ext cx="1166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Missing allele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0A427-303F-4D9F-9835-16AD648CD55B}" type="datetime1">
              <a:rPr lang="en-US"/>
              <a:pPr>
                <a:defRPr/>
              </a:pPr>
              <a:t>1/5/2022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/>
              <a:t>DNA·VIEW</a:t>
            </a:r>
            <a:r>
              <a:rPr lang="en-US" sz="4000" b="1" dirty="0"/>
              <a:t>®</a:t>
            </a:r>
            <a:r>
              <a:rPr lang="en-US" sz="4000" dirty="0"/>
              <a:t> Mixture Solution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652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Evidential value (likelihood ratio) for DNA mixtures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Evaluates peak heights, dropout, drop-in, stutter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“Continuous” method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/>
              <a:t>Unified model → conceptual simplicity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Fast, automatic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dirty="0"/>
              <a:t>Evaluate and compare many hypotheses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156" y="2083070"/>
            <a:ext cx="2079625" cy="5238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peak heights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8675" y="2085180"/>
            <a:ext cx="1370013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dropout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1225" y="2083592"/>
            <a:ext cx="1252538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drop-in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81863" y="2083592"/>
            <a:ext cx="1165225" cy="523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stutter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uiExpand="1" build="p" bldLvl="3"/>
      <p:bldP spid="8" grpId="0" uiExpand="1" animBg="1"/>
      <p:bldP spid="9" grpId="0" uiExpand="1" animBg="1"/>
      <p:bldP spid="10" grpId="0" uiExpand="1" animBg="1"/>
      <p:bldP spid="11" grpId="0" uiExpan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model taxonomy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199" y="1134427"/>
            <a:ext cx="8368301" cy="639762"/>
          </a:xfrm>
        </p:spPr>
        <p:txBody>
          <a:bodyPr/>
          <a:lstStyle/>
          <a:p>
            <a:r>
              <a:rPr lang="en-US" dirty="0"/>
              <a:t>Constructive approach </a:t>
            </a:r>
            <a:r>
              <a:rPr lang="en-US" b="0" dirty="0"/>
              <a:t>(Mixture Solution, </a:t>
            </a:r>
            <a:r>
              <a:rPr lang="en-US" b="0" dirty="0" err="1"/>
              <a:t>Puch</a:t>
            </a:r>
            <a:r>
              <a:rPr lang="en-US" b="0" dirty="0"/>
              <a:t>-Solis et al paper)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774189"/>
            <a:ext cx="8131996" cy="2025650"/>
          </a:xfrm>
        </p:spPr>
        <p:txBody>
          <a:bodyPr/>
          <a:lstStyle/>
          <a:p>
            <a:pPr marL="266700" indent="-266700"/>
            <a:r>
              <a:rPr lang="en-US" dirty="0"/>
              <a:t>Likelihood(s) from definition: </a:t>
            </a:r>
          </a:p>
          <a:p>
            <a:pPr marL="266700" indent="-266700">
              <a:buNone/>
            </a:pPr>
            <a:r>
              <a:rPr lang="en-US" dirty="0"/>
              <a:t>		Pr(mixture | assumed references &amp; # of unknowns &amp;c)</a:t>
            </a:r>
          </a:p>
          <a:p>
            <a:pPr marL="266700" indent="-266700"/>
            <a:r>
              <a:rPr lang="en-US" dirty="0"/>
              <a:t>Robust with respect to parameter choices</a:t>
            </a:r>
          </a:p>
          <a:p>
            <a:pPr marL="666750" lvl="1" indent="-266700"/>
            <a:r>
              <a:rPr lang="en-US" dirty="0"/>
              <a:t>Mixture Solution only program to see NIST13 exercise #5 as 4-person.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500366" y="3760343"/>
            <a:ext cx="6660722" cy="75001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err="1"/>
              <a:t>Deconvolution</a:t>
            </a:r>
            <a:r>
              <a:rPr lang="en-US" dirty="0"/>
              <a:t> approach </a:t>
            </a:r>
            <a:r>
              <a:rPr lang="en-US" b="0" dirty="0"/>
              <a:t>(</a:t>
            </a:r>
            <a:r>
              <a:rPr lang="en-US" b="0" dirty="0" err="1"/>
              <a:t>TrueAllele</a:t>
            </a:r>
            <a:r>
              <a:rPr lang="en-US" b="0" dirty="0"/>
              <a:t>, </a:t>
            </a:r>
            <a:r>
              <a:rPr lang="en-US" b="0" dirty="0" err="1"/>
              <a:t>STRmix</a:t>
            </a:r>
            <a:r>
              <a:rPr lang="en-US" b="0" dirty="0"/>
              <a:t>(?))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500365" y="4530912"/>
            <a:ext cx="8160749" cy="1458924"/>
          </a:xfrm>
        </p:spPr>
        <p:txBody>
          <a:bodyPr/>
          <a:lstStyle/>
          <a:p>
            <a:r>
              <a:rPr lang="en-US" dirty="0"/>
              <a:t>First, guess component genotypes (references set aside).</a:t>
            </a:r>
          </a:p>
          <a:p>
            <a:r>
              <a:rPr lang="en-US" dirty="0"/>
              <a:t>Defense &amp; Prosecution must coordinate assumptions, e.g. # contributors.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1/5/2022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uiExpand="1" build="p"/>
      <p:bldP spid="8" grpId="0" build="p"/>
      <p:bldP spid="9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44812</TotalTime>
  <Words>926</Words>
  <Application>Microsoft Office PowerPoint</Application>
  <PresentationFormat>On-screen Show (4:3)</PresentationFormat>
  <Paragraphs>181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Office Theme</vt:lpstr>
      <vt:lpstr>Continuous insights into mixtures</vt:lpstr>
      <vt:lpstr>Outline</vt:lpstr>
      <vt:lpstr>Mixtures – past &amp; future</vt:lpstr>
      <vt:lpstr>“Exclusion” method &amp; nonsense</vt:lpstr>
      <vt:lpstr>Continuous what?</vt:lpstr>
      <vt:lpstr>Stochastic variation model</vt:lpstr>
      <vt:lpstr>Coherent dropout model</vt:lpstr>
      <vt:lpstr>DNA·VIEW® Mixture Solution</vt:lpstr>
      <vt:lpstr>Continuous model taxonomy</vt:lpstr>
      <vt:lpstr>LR from independent Likelihoods</vt:lpstr>
      <vt:lpstr>Anti-blackbox Visual Aid</vt:lpstr>
      <vt:lpstr>Model attributes</vt:lpstr>
      <vt:lpstr>Insights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 Brenner</cp:lastModifiedBy>
  <cp:revision>1342</cp:revision>
  <dcterms:created xsi:type="dcterms:W3CDTF">2011-02-18T03:58:41Z</dcterms:created>
  <dcterms:modified xsi:type="dcterms:W3CDTF">2022-01-05T19:49:00Z</dcterms:modified>
</cp:coreProperties>
</file>